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3147000" cy="22174200"/>
  <p:notesSz cx="6858000" cy="9144000"/>
  <p:defaultTextStyle>
    <a:defPPr>
      <a:defRPr lang="en-US"/>
    </a:defPPr>
    <a:lvl1pPr marL="0" algn="l" defTabSz="1580419" rtl="0" eaLnBrk="1" latinLnBrk="0" hangingPunct="1">
      <a:defRPr sz="6400" kern="1200">
        <a:solidFill>
          <a:schemeClr val="tx1"/>
        </a:solidFill>
        <a:latin typeface="+mn-lt"/>
        <a:ea typeface="+mn-ea"/>
        <a:cs typeface="+mn-cs"/>
      </a:defRPr>
    </a:lvl1pPr>
    <a:lvl2pPr marL="1580419" algn="l" defTabSz="1580419" rtl="0" eaLnBrk="1" latinLnBrk="0" hangingPunct="1">
      <a:defRPr sz="6400" kern="1200">
        <a:solidFill>
          <a:schemeClr val="tx1"/>
        </a:solidFill>
        <a:latin typeface="+mn-lt"/>
        <a:ea typeface="+mn-ea"/>
        <a:cs typeface="+mn-cs"/>
      </a:defRPr>
    </a:lvl2pPr>
    <a:lvl3pPr marL="3160844" algn="l" defTabSz="1580419" rtl="0" eaLnBrk="1" latinLnBrk="0" hangingPunct="1">
      <a:defRPr sz="6400" kern="1200">
        <a:solidFill>
          <a:schemeClr val="tx1"/>
        </a:solidFill>
        <a:latin typeface="+mn-lt"/>
        <a:ea typeface="+mn-ea"/>
        <a:cs typeface="+mn-cs"/>
      </a:defRPr>
    </a:lvl3pPr>
    <a:lvl4pPr marL="4741263" algn="l" defTabSz="1580419" rtl="0" eaLnBrk="1" latinLnBrk="0" hangingPunct="1">
      <a:defRPr sz="6400" kern="1200">
        <a:solidFill>
          <a:schemeClr val="tx1"/>
        </a:solidFill>
        <a:latin typeface="+mn-lt"/>
        <a:ea typeface="+mn-ea"/>
        <a:cs typeface="+mn-cs"/>
      </a:defRPr>
    </a:lvl4pPr>
    <a:lvl5pPr marL="6321683" algn="l" defTabSz="1580419" rtl="0" eaLnBrk="1" latinLnBrk="0" hangingPunct="1">
      <a:defRPr sz="6400" kern="1200">
        <a:solidFill>
          <a:schemeClr val="tx1"/>
        </a:solidFill>
        <a:latin typeface="+mn-lt"/>
        <a:ea typeface="+mn-ea"/>
        <a:cs typeface="+mn-cs"/>
      </a:defRPr>
    </a:lvl5pPr>
    <a:lvl6pPr marL="7902104" algn="l" defTabSz="1580419" rtl="0" eaLnBrk="1" latinLnBrk="0" hangingPunct="1">
      <a:defRPr sz="6400" kern="1200">
        <a:solidFill>
          <a:schemeClr val="tx1"/>
        </a:solidFill>
        <a:latin typeface="+mn-lt"/>
        <a:ea typeface="+mn-ea"/>
        <a:cs typeface="+mn-cs"/>
      </a:defRPr>
    </a:lvl6pPr>
    <a:lvl7pPr marL="9482527" algn="l" defTabSz="1580419" rtl="0" eaLnBrk="1" latinLnBrk="0" hangingPunct="1">
      <a:defRPr sz="6400" kern="1200">
        <a:solidFill>
          <a:schemeClr val="tx1"/>
        </a:solidFill>
        <a:latin typeface="+mn-lt"/>
        <a:ea typeface="+mn-ea"/>
        <a:cs typeface="+mn-cs"/>
      </a:defRPr>
    </a:lvl7pPr>
    <a:lvl8pPr marL="11062946" algn="l" defTabSz="1580419" rtl="0" eaLnBrk="1" latinLnBrk="0" hangingPunct="1">
      <a:defRPr sz="6400" kern="1200">
        <a:solidFill>
          <a:schemeClr val="tx1"/>
        </a:solidFill>
        <a:latin typeface="+mn-lt"/>
        <a:ea typeface="+mn-ea"/>
        <a:cs typeface="+mn-cs"/>
      </a:defRPr>
    </a:lvl8pPr>
    <a:lvl9pPr marL="12643368" algn="l" defTabSz="1580419" rtl="0" eaLnBrk="1" latinLnBrk="0" hangingPunct="1">
      <a:defRPr sz="6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
          <p15:clr>
            <a:srgbClr val="A4A3A4"/>
          </p15:clr>
        </p15:guide>
        <p15:guide id="2" orient="horz" pos="13895">
          <p15:clr>
            <a:srgbClr val="A4A3A4"/>
          </p15:clr>
        </p15:guide>
        <p15:guide id="3" orient="horz" pos="13033">
          <p15:clr>
            <a:srgbClr val="A4A3A4"/>
          </p15:clr>
        </p15:guide>
        <p15:guide id="4" orient="horz" pos="935">
          <p15:clr>
            <a:srgbClr val="A4A3A4"/>
          </p15:clr>
        </p15:guide>
        <p15:guide id="5" orient="horz" pos="6984">
          <p15:clr>
            <a:srgbClr val="A4A3A4"/>
          </p15:clr>
        </p15:guide>
        <p15:guide id="6" pos="74">
          <p15:clr>
            <a:srgbClr val="A4A3A4"/>
          </p15:clr>
        </p15:guide>
        <p15:guide id="7" pos="20809">
          <p15:clr>
            <a:srgbClr val="A4A3A4"/>
          </p15:clr>
        </p15:guide>
        <p15:guide id="8" pos="935">
          <p15:clr>
            <a:srgbClr val="A4A3A4"/>
          </p15:clr>
        </p15:guide>
        <p15:guide id="9" pos="19943">
          <p15:clr>
            <a:srgbClr val="A4A3A4"/>
          </p15:clr>
        </p15:guide>
        <p15:guide id="10" pos="10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9C7"/>
    <a:srgbClr val="004877"/>
    <a:srgbClr val="005A97"/>
    <a:srgbClr val="3F80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1" autoAdjust="0"/>
    <p:restoredTop sz="74090" autoAdjust="0"/>
  </p:normalViewPr>
  <p:slideViewPr>
    <p:cSldViewPr snapToGrid="0" snapToObjects="1" showGuides="1">
      <p:cViewPr varScale="1">
        <p:scale>
          <a:sx n="25" d="100"/>
          <a:sy n="25" d="100"/>
        </p:scale>
        <p:origin x="1932" y="66"/>
      </p:cViewPr>
      <p:guideLst>
        <p:guide orient="horz" pos="71"/>
        <p:guide orient="horz" pos="13895"/>
        <p:guide orient="horz" pos="13033"/>
        <p:guide orient="horz" pos="935"/>
        <p:guide orient="horz" pos="6984"/>
        <p:guide pos="74"/>
        <p:guide pos="20809"/>
        <p:guide pos="935"/>
        <p:guide pos="19943"/>
        <p:guide pos="104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EE2F2-6F50-47D6-95AA-918A004D5749}" type="datetimeFigureOut">
              <a:rPr lang="en-US" smtClean="0"/>
              <a:t>10/25/2024</a:t>
            </a:fld>
            <a:endParaRPr lang="en-US"/>
          </a:p>
        </p:txBody>
      </p:sp>
      <p:sp>
        <p:nvSpPr>
          <p:cNvPr id="4" name="Slide Image Placeholder 3"/>
          <p:cNvSpPr>
            <a:spLocks noGrp="1" noRot="1" noChangeAspect="1"/>
          </p:cNvSpPr>
          <p:nvPr>
            <p:ph type="sldImg" idx="2"/>
          </p:nvPr>
        </p:nvSpPr>
        <p:spPr>
          <a:xfrm>
            <a:off x="1122363" y="1143000"/>
            <a:ext cx="46132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09832-D258-47EE-A899-5A2278273B15}" type="slidenum">
              <a:rPr lang="en-US" smtClean="0"/>
              <a:t>‹#›</a:t>
            </a:fld>
            <a:endParaRPr lang="en-US"/>
          </a:p>
        </p:txBody>
      </p:sp>
    </p:spTree>
    <p:extLst>
      <p:ext uri="{BB962C8B-B14F-4D97-AF65-F5344CB8AC3E}">
        <p14:creationId xmlns:p14="http://schemas.microsoft.com/office/powerpoint/2010/main" val="120849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09832-D258-47EE-A899-5A2278273B15}" type="slidenum">
              <a:rPr lang="en-US" smtClean="0"/>
              <a:t>1</a:t>
            </a:fld>
            <a:endParaRPr lang="en-US"/>
          </a:p>
        </p:txBody>
      </p:sp>
    </p:spTree>
    <p:extLst>
      <p:ext uri="{BB962C8B-B14F-4D97-AF65-F5344CB8AC3E}">
        <p14:creationId xmlns:p14="http://schemas.microsoft.com/office/powerpoint/2010/main" val="13490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6302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oster-Bckgrnd-36x24-Blue Header-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47000" cy="221742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189240" y="1105329"/>
            <a:ext cx="5184647" cy="2041015"/>
          </a:xfrm>
          <a:prstGeom prst="rect">
            <a:avLst/>
          </a:prstGeom>
        </p:spPr>
      </p:pic>
    </p:spTree>
    <p:extLst>
      <p:ext uri="{BB962C8B-B14F-4D97-AF65-F5344CB8AC3E}">
        <p14:creationId xmlns:p14="http://schemas.microsoft.com/office/powerpoint/2010/main" val="63734496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1580419" rtl="0" eaLnBrk="1" latinLnBrk="0" hangingPunct="1">
        <a:spcBef>
          <a:spcPct val="0"/>
        </a:spcBef>
        <a:buNone/>
        <a:defRPr sz="15000" kern="1200">
          <a:solidFill>
            <a:schemeClr val="tx1"/>
          </a:solidFill>
          <a:latin typeface="+mj-lt"/>
          <a:ea typeface="+mj-ea"/>
          <a:cs typeface="+mj-cs"/>
        </a:defRPr>
      </a:lvl1pPr>
    </p:titleStyle>
    <p:bodyStyle>
      <a:lvl1pPr marL="1185314" indent="-1185314" algn="l" defTabSz="1580419" rtl="0" eaLnBrk="1" latinLnBrk="0" hangingPunct="1">
        <a:spcBef>
          <a:spcPct val="20000"/>
        </a:spcBef>
        <a:buFont typeface="Arial"/>
        <a:buChar char="•"/>
        <a:defRPr sz="11100" kern="1200">
          <a:solidFill>
            <a:schemeClr val="tx1"/>
          </a:solidFill>
          <a:latin typeface="+mn-lt"/>
          <a:ea typeface="+mn-ea"/>
          <a:cs typeface="+mn-cs"/>
        </a:defRPr>
      </a:lvl1pPr>
      <a:lvl2pPr marL="2568184" indent="-987764" algn="l" defTabSz="1580419" rtl="0" eaLnBrk="1" latinLnBrk="0" hangingPunct="1">
        <a:spcBef>
          <a:spcPct val="20000"/>
        </a:spcBef>
        <a:buFont typeface="Arial"/>
        <a:buChar char="–"/>
        <a:defRPr sz="9800" kern="1200">
          <a:solidFill>
            <a:schemeClr val="tx1"/>
          </a:solidFill>
          <a:latin typeface="+mn-lt"/>
          <a:ea typeface="+mn-ea"/>
          <a:cs typeface="+mn-cs"/>
        </a:defRPr>
      </a:lvl2pPr>
      <a:lvl3pPr marL="3951052" indent="-790212" algn="l" defTabSz="1580419" rtl="0" eaLnBrk="1" latinLnBrk="0" hangingPunct="1">
        <a:spcBef>
          <a:spcPct val="20000"/>
        </a:spcBef>
        <a:buFont typeface="Arial"/>
        <a:buChar char="•"/>
        <a:defRPr sz="8200" kern="1200">
          <a:solidFill>
            <a:schemeClr val="tx1"/>
          </a:solidFill>
          <a:latin typeface="+mn-lt"/>
          <a:ea typeface="+mn-ea"/>
          <a:cs typeface="+mn-cs"/>
        </a:defRPr>
      </a:lvl3pPr>
      <a:lvl4pPr marL="5531473" indent="-790212" algn="l" defTabSz="1580419" rtl="0" eaLnBrk="1" latinLnBrk="0" hangingPunct="1">
        <a:spcBef>
          <a:spcPct val="20000"/>
        </a:spcBef>
        <a:buFont typeface="Arial"/>
        <a:buChar char="–"/>
        <a:defRPr sz="7000" kern="1200">
          <a:solidFill>
            <a:schemeClr val="tx1"/>
          </a:solidFill>
          <a:latin typeface="+mn-lt"/>
          <a:ea typeface="+mn-ea"/>
          <a:cs typeface="+mn-cs"/>
        </a:defRPr>
      </a:lvl4pPr>
      <a:lvl5pPr marL="7111895" indent="-790212" algn="l" defTabSz="1580419" rtl="0" eaLnBrk="1" latinLnBrk="0" hangingPunct="1">
        <a:spcBef>
          <a:spcPct val="20000"/>
        </a:spcBef>
        <a:buFont typeface="Arial"/>
        <a:buChar char="»"/>
        <a:defRPr sz="7000" kern="1200">
          <a:solidFill>
            <a:schemeClr val="tx1"/>
          </a:solidFill>
          <a:latin typeface="+mn-lt"/>
          <a:ea typeface="+mn-ea"/>
          <a:cs typeface="+mn-cs"/>
        </a:defRPr>
      </a:lvl5pPr>
      <a:lvl6pPr marL="8692315" indent="-790212" algn="l" defTabSz="1580419" rtl="0" eaLnBrk="1" latinLnBrk="0" hangingPunct="1">
        <a:spcBef>
          <a:spcPct val="20000"/>
        </a:spcBef>
        <a:buFont typeface="Arial"/>
        <a:buChar char="•"/>
        <a:defRPr sz="7000" kern="1200">
          <a:solidFill>
            <a:schemeClr val="tx1"/>
          </a:solidFill>
          <a:latin typeface="+mn-lt"/>
          <a:ea typeface="+mn-ea"/>
          <a:cs typeface="+mn-cs"/>
        </a:defRPr>
      </a:lvl6pPr>
      <a:lvl7pPr marL="10272737" indent="-790212" algn="l" defTabSz="1580419" rtl="0" eaLnBrk="1" latinLnBrk="0" hangingPunct="1">
        <a:spcBef>
          <a:spcPct val="20000"/>
        </a:spcBef>
        <a:buFont typeface="Arial"/>
        <a:buChar char="•"/>
        <a:defRPr sz="7000" kern="1200">
          <a:solidFill>
            <a:schemeClr val="tx1"/>
          </a:solidFill>
          <a:latin typeface="+mn-lt"/>
          <a:ea typeface="+mn-ea"/>
          <a:cs typeface="+mn-cs"/>
        </a:defRPr>
      </a:lvl7pPr>
      <a:lvl8pPr marL="11853156" indent="-790212" algn="l" defTabSz="1580419" rtl="0" eaLnBrk="1" latinLnBrk="0" hangingPunct="1">
        <a:spcBef>
          <a:spcPct val="20000"/>
        </a:spcBef>
        <a:buFont typeface="Arial"/>
        <a:buChar char="•"/>
        <a:defRPr sz="7000" kern="1200">
          <a:solidFill>
            <a:schemeClr val="tx1"/>
          </a:solidFill>
          <a:latin typeface="+mn-lt"/>
          <a:ea typeface="+mn-ea"/>
          <a:cs typeface="+mn-cs"/>
        </a:defRPr>
      </a:lvl8pPr>
      <a:lvl9pPr marL="13433577" indent="-790212" algn="l" defTabSz="1580419" rtl="0" eaLnBrk="1" latinLnBrk="0" hangingPunct="1">
        <a:spcBef>
          <a:spcPct val="20000"/>
        </a:spcBef>
        <a:buFont typeface="Arial"/>
        <a:buChar char="•"/>
        <a:defRPr sz="7000" kern="1200">
          <a:solidFill>
            <a:schemeClr val="tx1"/>
          </a:solidFill>
          <a:latin typeface="+mn-lt"/>
          <a:ea typeface="+mn-ea"/>
          <a:cs typeface="+mn-cs"/>
        </a:defRPr>
      </a:lvl9pPr>
    </p:bodyStyle>
    <p:otherStyle>
      <a:defPPr>
        <a:defRPr lang="en-US"/>
      </a:defPPr>
      <a:lvl1pPr marL="0" algn="l" defTabSz="1580419" rtl="0" eaLnBrk="1" latinLnBrk="0" hangingPunct="1">
        <a:defRPr sz="6400" kern="1200">
          <a:solidFill>
            <a:schemeClr val="tx1"/>
          </a:solidFill>
          <a:latin typeface="+mn-lt"/>
          <a:ea typeface="+mn-ea"/>
          <a:cs typeface="+mn-cs"/>
        </a:defRPr>
      </a:lvl1pPr>
      <a:lvl2pPr marL="1580419" algn="l" defTabSz="1580419" rtl="0" eaLnBrk="1" latinLnBrk="0" hangingPunct="1">
        <a:defRPr sz="6400" kern="1200">
          <a:solidFill>
            <a:schemeClr val="tx1"/>
          </a:solidFill>
          <a:latin typeface="+mn-lt"/>
          <a:ea typeface="+mn-ea"/>
          <a:cs typeface="+mn-cs"/>
        </a:defRPr>
      </a:lvl2pPr>
      <a:lvl3pPr marL="3160844" algn="l" defTabSz="1580419" rtl="0" eaLnBrk="1" latinLnBrk="0" hangingPunct="1">
        <a:defRPr sz="6400" kern="1200">
          <a:solidFill>
            <a:schemeClr val="tx1"/>
          </a:solidFill>
          <a:latin typeface="+mn-lt"/>
          <a:ea typeface="+mn-ea"/>
          <a:cs typeface="+mn-cs"/>
        </a:defRPr>
      </a:lvl3pPr>
      <a:lvl4pPr marL="4741263" algn="l" defTabSz="1580419" rtl="0" eaLnBrk="1" latinLnBrk="0" hangingPunct="1">
        <a:defRPr sz="6400" kern="1200">
          <a:solidFill>
            <a:schemeClr val="tx1"/>
          </a:solidFill>
          <a:latin typeface="+mn-lt"/>
          <a:ea typeface="+mn-ea"/>
          <a:cs typeface="+mn-cs"/>
        </a:defRPr>
      </a:lvl4pPr>
      <a:lvl5pPr marL="6321683" algn="l" defTabSz="1580419" rtl="0" eaLnBrk="1" latinLnBrk="0" hangingPunct="1">
        <a:defRPr sz="6400" kern="1200">
          <a:solidFill>
            <a:schemeClr val="tx1"/>
          </a:solidFill>
          <a:latin typeface="+mn-lt"/>
          <a:ea typeface="+mn-ea"/>
          <a:cs typeface="+mn-cs"/>
        </a:defRPr>
      </a:lvl5pPr>
      <a:lvl6pPr marL="7902104" algn="l" defTabSz="1580419" rtl="0" eaLnBrk="1" latinLnBrk="0" hangingPunct="1">
        <a:defRPr sz="6400" kern="1200">
          <a:solidFill>
            <a:schemeClr val="tx1"/>
          </a:solidFill>
          <a:latin typeface="+mn-lt"/>
          <a:ea typeface="+mn-ea"/>
          <a:cs typeface="+mn-cs"/>
        </a:defRPr>
      </a:lvl6pPr>
      <a:lvl7pPr marL="9482527" algn="l" defTabSz="1580419" rtl="0" eaLnBrk="1" latinLnBrk="0" hangingPunct="1">
        <a:defRPr sz="6400" kern="1200">
          <a:solidFill>
            <a:schemeClr val="tx1"/>
          </a:solidFill>
          <a:latin typeface="+mn-lt"/>
          <a:ea typeface="+mn-ea"/>
          <a:cs typeface="+mn-cs"/>
        </a:defRPr>
      </a:lvl7pPr>
      <a:lvl8pPr marL="11062946" algn="l" defTabSz="1580419" rtl="0" eaLnBrk="1" latinLnBrk="0" hangingPunct="1">
        <a:defRPr sz="6400" kern="1200">
          <a:solidFill>
            <a:schemeClr val="tx1"/>
          </a:solidFill>
          <a:latin typeface="+mn-lt"/>
          <a:ea typeface="+mn-ea"/>
          <a:cs typeface="+mn-cs"/>
        </a:defRPr>
      </a:lvl8pPr>
      <a:lvl9pPr marL="12643368" algn="l" defTabSz="1580419" rtl="0" eaLnBrk="1" latinLnBrk="0" hangingPunct="1">
        <a:defRPr sz="6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DFFB6209-2F18-74C3-04FF-CA3B10E0CCC5}"/>
              </a:ext>
            </a:extLst>
          </p:cNvPr>
          <p:cNvSpPr txBox="1">
            <a:spLocks/>
          </p:cNvSpPr>
          <p:nvPr/>
        </p:nvSpPr>
        <p:spPr>
          <a:xfrm>
            <a:off x="27853088" y="21423311"/>
            <a:ext cx="4800199" cy="437321"/>
          </a:xfrm>
          <a:prstGeom prst="rect">
            <a:avLst/>
          </a:prstGeom>
        </p:spPr>
        <p:txBody>
          <a:bodyPr vert="horz" lIns="0" tIns="0" rIns="0" bIns="0"/>
          <a:lstStyle/>
          <a:p>
            <a:pPr marL="0" marR="0" algn="r">
              <a:spcBef>
                <a:spcPts val="0"/>
              </a:spcBef>
              <a:spcAft>
                <a:spcPts val="0"/>
              </a:spcAft>
            </a:pPr>
            <a:r>
              <a:rPr lang="en-US" sz="2500" kern="1200" dirty="0">
                <a:solidFill>
                  <a:srgbClr val="545454"/>
                </a:solidFill>
                <a:effectLst/>
                <a:latin typeface="Calibri" panose="020F0502020204030204" pitchFamily="34" charset="0"/>
                <a:ea typeface="Cambria" panose="02040503050406030204" pitchFamily="18" charset="0"/>
                <a:cs typeface="Calibri" panose="020F0502020204030204" pitchFamily="34" charset="0"/>
              </a:rPr>
              <a:t>Last revised date: MM/DD/YY</a:t>
            </a:r>
            <a:endParaRPr lang="en-US" sz="2500"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9E2474E4-7C1C-8572-3E84-FA2CF779695F}"/>
              </a:ext>
            </a:extLst>
          </p:cNvPr>
          <p:cNvSpPr txBox="1"/>
          <p:nvPr/>
        </p:nvSpPr>
        <p:spPr>
          <a:xfrm flipH="1">
            <a:off x="184729" y="-143629"/>
            <a:ext cx="26582913" cy="6104235"/>
          </a:xfrm>
          <a:prstGeom prst="rect">
            <a:avLst/>
          </a:prstGeom>
          <a:noFill/>
        </p:spPr>
        <p:txBody>
          <a:bodyPr wrap="square" rtlCol="0">
            <a:spAutoFit/>
          </a:bodyPr>
          <a:lstStyle/>
          <a:p>
            <a:pPr marL="27720">
              <a:spcBef>
                <a:spcPts val="196"/>
              </a:spcBef>
            </a:pPr>
            <a:r>
              <a:rPr lang="en-US" sz="5400" b="1" dirty="0">
                <a:solidFill>
                  <a:schemeClr val="bg1"/>
                </a:solidFill>
                <a:latin typeface="Trebuchet MS" panose="020B0603020202020204" pitchFamily="34" charset="0"/>
                <a:ea typeface="Calibri" charset="0"/>
                <a:cs typeface="Calibri" charset="0"/>
              </a:rPr>
              <a:t>Preliminary Findings of a Peer Navigator Health Care Transition Planning Employment Pathway Program</a:t>
            </a:r>
          </a:p>
          <a:p>
            <a:pPr marL="27720">
              <a:spcBef>
                <a:spcPts val="196"/>
              </a:spcBef>
            </a:pPr>
            <a:r>
              <a:rPr lang="en-US" sz="5400" b="1" i="1" dirty="0">
                <a:solidFill>
                  <a:schemeClr val="bg1"/>
                </a:solidFill>
                <a:latin typeface="Trebuchet MS" panose="020B0603020202020204" pitchFamily="34" charset="0"/>
                <a:ea typeface="Calibri" charset="0"/>
                <a:cs typeface="Calibri" charset="0"/>
              </a:rPr>
              <a:t>Christine Mirzaian, MD, MPH; Rowan Smith, MPH; Cecily Betz, PhD, RN, FAAN</a:t>
            </a:r>
          </a:p>
          <a:p>
            <a:pPr marL="27720">
              <a:spcBef>
                <a:spcPts val="196"/>
              </a:spcBef>
            </a:pPr>
            <a:r>
              <a:rPr lang="en-US" sz="5400" b="1" i="1" dirty="0">
                <a:solidFill>
                  <a:schemeClr val="bg1"/>
                </a:solidFill>
                <a:latin typeface="Trebuchet MS" panose="020B0603020202020204" pitchFamily="34" charset="0"/>
                <a:ea typeface="Calibri" charset="0"/>
                <a:cs typeface="Calibri" charset="0"/>
              </a:rPr>
              <a:t>Children’s Hospital Los Angeles </a:t>
            </a:r>
          </a:p>
          <a:p>
            <a:pPr marL="27720">
              <a:spcBef>
                <a:spcPts val="196"/>
              </a:spcBef>
            </a:pPr>
            <a:r>
              <a:rPr lang="en-US" sz="5400" b="1" i="1" dirty="0">
                <a:solidFill>
                  <a:schemeClr val="bg1"/>
                </a:solidFill>
                <a:latin typeface="Trebuchet MS" panose="020B0603020202020204" pitchFamily="34" charset="0"/>
                <a:ea typeface="Calibri" charset="0"/>
                <a:cs typeface="Calibri" charset="0"/>
              </a:rPr>
              <a:t>University Center for Excellence in Developmental Disabilities</a:t>
            </a:r>
          </a:p>
          <a:p>
            <a:pPr marL="27720">
              <a:spcBef>
                <a:spcPts val="196"/>
              </a:spcBef>
            </a:pPr>
            <a:endParaRPr lang="en-US" sz="5400" b="1" dirty="0">
              <a:solidFill>
                <a:schemeClr val="bg1"/>
              </a:solidFill>
              <a:latin typeface="Trebuchet MS" panose="020B0603020202020204" pitchFamily="34" charset="0"/>
              <a:ea typeface="Calibri" charset="0"/>
              <a:cs typeface="Calibri" charset="0"/>
            </a:endParaRPr>
          </a:p>
          <a:p>
            <a:pPr marL="27720">
              <a:spcBef>
                <a:spcPts val="196"/>
              </a:spcBef>
            </a:pPr>
            <a:endParaRPr lang="en-US" sz="6000" b="1" dirty="0">
              <a:solidFill>
                <a:schemeClr val="bg1"/>
              </a:solidFill>
              <a:latin typeface="Calibri" charset="0"/>
              <a:ea typeface="Calibri" charset="0"/>
              <a:cs typeface="Calibri" charset="0"/>
            </a:endParaRPr>
          </a:p>
        </p:txBody>
      </p:sp>
      <p:sp>
        <p:nvSpPr>
          <p:cNvPr id="4" name="TextBox 3">
            <a:extLst>
              <a:ext uri="{FF2B5EF4-FFF2-40B4-BE49-F238E27FC236}">
                <a16:creationId xmlns:a16="http://schemas.microsoft.com/office/drawing/2014/main" id="{EC8E8FEB-329E-9748-3B4F-F62334B90819}"/>
              </a:ext>
            </a:extLst>
          </p:cNvPr>
          <p:cNvSpPr txBox="1"/>
          <p:nvPr/>
        </p:nvSpPr>
        <p:spPr>
          <a:xfrm flipH="1">
            <a:off x="184730" y="4539343"/>
            <a:ext cx="19932069" cy="5016758"/>
          </a:xfrm>
          <a:prstGeom prst="rect">
            <a:avLst/>
          </a:prstGeom>
          <a:noFill/>
        </p:spPr>
        <p:txBody>
          <a:bodyPr wrap="square" rtlCol="0">
            <a:spAutoFit/>
          </a:bodyPr>
          <a:lstStyle/>
          <a:p>
            <a:r>
              <a:rPr lang="en-US" sz="4000" b="1" dirty="0"/>
              <a:t>Background:  </a:t>
            </a:r>
            <a:r>
              <a:rPr lang="en-US" sz="4000" dirty="0"/>
              <a:t>The focus of the Peer Navigator program is to implement and test a peer navigator employment pathway program  for young adults with intellectual and developmental disabilities (IDD)  to facilitate the transfer of care to adult health care and assist with service referrals and supports for transition and adult services for employment, education, training, and community living for youth and young adults with IDD. ) in collaboration with East Los Angeles Regional Center (ELARC), a community based IDD agency, developed, implemented, and is currently testing the Innovative Peer Navigator Employment Pathway Program as a Paid Internship Program (PIP) employment training pathway at ELARC and other regional centers. </a:t>
            </a:r>
          </a:p>
        </p:txBody>
      </p:sp>
      <p:sp>
        <p:nvSpPr>
          <p:cNvPr id="5" name="TextBox 4">
            <a:extLst>
              <a:ext uri="{FF2B5EF4-FFF2-40B4-BE49-F238E27FC236}">
                <a16:creationId xmlns:a16="http://schemas.microsoft.com/office/drawing/2014/main" id="{20B3AB98-8E41-234C-AB33-E065E09B3DC8}"/>
              </a:ext>
            </a:extLst>
          </p:cNvPr>
          <p:cNvSpPr txBox="1"/>
          <p:nvPr/>
        </p:nvSpPr>
        <p:spPr>
          <a:xfrm>
            <a:off x="261255" y="10014858"/>
            <a:ext cx="9993087" cy="2554545"/>
          </a:xfrm>
          <a:prstGeom prst="rect">
            <a:avLst/>
          </a:prstGeom>
          <a:noFill/>
        </p:spPr>
        <p:txBody>
          <a:bodyPr wrap="square" rtlCol="0">
            <a:spAutoFit/>
          </a:bodyPr>
          <a:lstStyle/>
          <a:p>
            <a:endParaRPr lang="en-US" sz="4000" dirty="0"/>
          </a:p>
          <a:p>
            <a:endParaRPr lang="en-US" sz="4000" dirty="0"/>
          </a:p>
          <a:p>
            <a:endParaRPr lang="en-US" sz="4000" dirty="0"/>
          </a:p>
          <a:p>
            <a:endParaRPr lang="en-US" sz="4000" dirty="0"/>
          </a:p>
        </p:txBody>
      </p:sp>
      <p:sp>
        <p:nvSpPr>
          <p:cNvPr id="6" name="TextBox 5">
            <a:extLst>
              <a:ext uri="{FF2B5EF4-FFF2-40B4-BE49-F238E27FC236}">
                <a16:creationId xmlns:a16="http://schemas.microsoft.com/office/drawing/2014/main" id="{F044AFD4-3D5E-5F46-C816-FC7FEDD549C8}"/>
              </a:ext>
            </a:extLst>
          </p:cNvPr>
          <p:cNvSpPr txBox="1"/>
          <p:nvPr/>
        </p:nvSpPr>
        <p:spPr>
          <a:xfrm>
            <a:off x="20900571" y="4660977"/>
            <a:ext cx="12061698" cy="8094524"/>
          </a:xfrm>
          <a:prstGeom prst="rect">
            <a:avLst/>
          </a:prstGeom>
          <a:noFill/>
        </p:spPr>
        <p:txBody>
          <a:bodyPr wrap="square" rtlCol="0">
            <a:spAutoFit/>
          </a:bodyPr>
          <a:lstStyle/>
          <a:p>
            <a:r>
              <a:rPr lang="en-US" sz="4000" dirty="0"/>
              <a:t>Results: </a:t>
            </a:r>
          </a:p>
          <a:p>
            <a:pPr marL="571500" indent="-571500">
              <a:buFont typeface="Arial" panose="020B0604020202020204" pitchFamily="34" charset="0"/>
              <a:buChar char="•"/>
            </a:pPr>
            <a:r>
              <a:rPr lang="en-US" sz="4000" dirty="0"/>
              <a:t>1 Peer Navigator has obtained part time competitive integrated employment in social services</a:t>
            </a:r>
          </a:p>
          <a:p>
            <a:pPr marL="571500" indent="-571500">
              <a:buFont typeface="Arial" panose="020B0604020202020204" pitchFamily="34" charset="0"/>
              <a:buChar char="•"/>
            </a:pPr>
            <a:r>
              <a:rPr lang="en-US" sz="4000" dirty="0"/>
              <a:t>1 Peer Navigator is planning to return to school </a:t>
            </a:r>
          </a:p>
          <a:p>
            <a:pPr marL="571500" indent="-571500">
              <a:buFont typeface="Arial" panose="020B0604020202020204" pitchFamily="34" charset="0"/>
              <a:buChar char="•"/>
            </a:pPr>
            <a:r>
              <a:rPr lang="en-US" sz="4000" dirty="0"/>
              <a:t>Peer Navigators have assisted connecting 19 YYA to:</a:t>
            </a:r>
          </a:p>
          <a:p>
            <a:pPr marL="2151919" lvl="1" indent="-571500">
              <a:buFont typeface="Arial" panose="020B0604020202020204" pitchFamily="34" charset="0"/>
              <a:buChar char="•"/>
            </a:pPr>
            <a:r>
              <a:rPr lang="en-US" sz="4000" dirty="0"/>
              <a:t>Adult-focused HCP</a:t>
            </a:r>
          </a:p>
          <a:p>
            <a:pPr marL="2151919" lvl="1" indent="-571500">
              <a:buFont typeface="Arial" panose="020B0604020202020204" pitchFamily="34" charset="0"/>
              <a:buChar char="•"/>
            </a:pPr>
            <a:r>
              <a:rPr lang="en-US" sz="4000" dirty="0"/>
              <a:t>Health insurance plans</a:t>
            </a:r>
          </a:p>
          <a:p>
            <a:pPr marL="2151919" lvl="1" indent="-571500">
              <a:buFont typeface="Arial" panose="020B0604020202020204" pitchFamily="34" charset="0"/>
              <a:buChar char="•"/>
            </a:pPr>
            <a:r>
              <a:rPr lang="en-US" sz="4000" dirty="0"/>
              <a:t> Postsecondary education</a:t>
            </a:r>
          </a:p>
          <a:p>
            <a:pPr marL="2151919" lvl="1" indent="-571500">
              <a:buFont typeface="Arial" panose="020B0604020202020204" pitchFamily="34" charset="0"/>
              <a:buChar char="•"/>
            </a:pPr>
            <a:r>
              <a:rPr lang="en-US" sz="4000" dirty="0"/>
              <a:t>ACCESS (disability transit)</a:t>
            </a:r>
          </a:p>
          <a:p>
            <a:pPr marL="2151919" lvl="1" indent="-571500">
              <a:buFont typeface="Arial" panose="020B0604020202020204" pitchFamily="34" charset="0"/>
              <a:buChar char="•"/>
            </a:pPr>
            <a:r>
              <a:rPr lang="en-US" sz="4000" dirty="0"/>
              <a:t>Department of Rehabilitation</a:t>
            </a:r>
          </a:p>
          <a:p>
            <a:pPr marL="2151919" lvl="1" indent="-571500">
              <a:buFont typeface="Arial" panose="020B0604020202020204" pitchFamily="34" charset="0"/>
              <a:buChar char="•"/>
            </a:pPr>
            <a:r>
              <a:rPr lang="en-US" sz="4000" dirty="0"/>
              <a:t>Independent Living Centers</a:t>
            </a:r>
          </a:p>
          <a:p>
            <a:pPr marL="2151919" lvl="1" indent="-571500">
              <a:buFont typeface="Arial" panose="020B0604020202020204" pitchFamily="34" charset="0"/>
              <a:buChar char="•"/>
            </a:pPr>
            <a:r>
              <a:rPr lang="en-US" sz="4000" dirty="0"/>
              <a:t>Self-Advocacy groups/clubs</a:t>
            </a:r>
          </a:p>
          <a:p>
            <a:endParaRPr lang="en-US" sz="4000" dirty="0"/>
          </a:p>
        </p:txBody>
      </p:sp>
      <p:sp>
        <p:nvSpPr>
          <p:cNvPr id="7" name="TextBox 6">
            <a:extLst>
              <a:ext uri="{FF2B5EF4-FFF2-40B4-BE49-F238E27FC236}">
                <a16:creationId xmlns:a16="http://schemas.microsoft.com/office/drawing/2014/main" id="{B651C8BD-0C6C-55B1-C173-977B1D901728}"/>
              </a:ext>
            </a:extLst>
          </p:cNvPr>
          <p:cNvSpPr txBox="1"/>
          <p:nvPr/>
        </p:nvSpPr>
        <p:spPr>
          <a:xfrm>
            <a:off x="261256" y="18787702"/>
            <a:ext cx="32392030" cy="4154984"/>
          </a:xfrm>
          <a:prstGeom prst="rect">
            <a:avLst/>
          </a:prstGeom>
          <a:noFill/>
        </p:spPr>
        <p:txBody>
          <a:bodyPr wrap="square" rtlCol="0">
            <a:spAutoFit/>
          </a:bodyPr>
          <a:lstStyle/>
          <a:p>
            <a:r>
              <a:rPr lang="en-US" sz="4000" b="1" dirty="0"/>
              <a:t>Conclusion: </a:t>
            </a:r>
            <a:r>
              <a:rPr lang="en-US" sz="4000" dirty="0"/>
              <a:t>The program has resulted in competitive integrated employment and steps towards competitive integrated employment for both Peer Navigator interns. Patients and their families are being connected to resources they did not know about previously and are working toward transitioning their health and social services to adult care. </a:t>
            </a:r>
          </a:p>
          <a:p>
            <a:endParaRPr lang="en-US" sz="4000" b="1" dirty="0"/>
          </a:p>
          <a:p>
            <a:r>
              <a:rPr lang="en-US" sz="4000" b="1" dirty="0"/>
              <a:t>Funding Sources: </a:t>
            </a:r>
            <a:r>
              <a:rPr lang="en-US" sz="4000" dirty="0"/>
              <a:t>Mitsubishi Electric America Foundation, 4.15.2024-3.31.2026; CA Department of Developmental Services: 1.28.23-12.31.2024</a:t>
            </a:r>
          </a:p>
          <a:p>
            <a:endParaRPr lang="en-US" dirty="0"/>
          </a:p>
        </p:txBody>
      </p:sp>
      <p:sp>
        <p:nvSpPr>
          <p:cNvPr id="8" name="TextBox 7">
            <a:extLst>
              <a:ext uri="{FF2B5EF4-FFF2-40B4-BE49-F238E27FC236}">
                <a16:creationId xmlns:a16="http://schemas.microsoft.com/office/drawing/2014/main" id="{74633059-F414-16C8-C4CB-226843BC4BB9}"/>
              </a:ext>
            </a:extLst>
          </p:cNvPr>
          <p:cNvSpPr txBox="1"/>
          <p:nvPr/>
        </p:nvSpPr>
        <p:spPr>
          <a:xfrm flipH="1">
            <a:off x="11092217" y="4660977"/>
            <a:ext cx="9580080" cy="13634502"/>
          </a:xfrm>
          <a:prstGeom prst="rect">
            <a:avLst/>
          </a:prstGeom>
          <a:noFill/>
        </p:spPr>
        <p:txBody>
          <a:bodyPr wrap="square" rtlCol="0">
            <a:spAutoFit/>
          </a:bodyPr>
          <a:lstStyle/>
          <a:p>
            <a:endParaRPr lang="en-US" sz="4000" dirty="0"/>
          </a:p>
          <a:p>
            <a:endParaRPr lang="en-US" sz="4000" dirty="0"/>
          </a:p>
          <a:p>
            <a:endParaRPr lang="en-US" sz="4000" dirty="0"/>
          </a:p>
          <a:p>
            <a:endParaRPr lang="en-US" sz="4000" dirty="0"/>
          </a:p>
          <a:p>
            <a:endParaRPr lang="en-US" sz="4000" dirty="0"/>
          </a:p>
          <a:p>
            <a:endParaRPr lang="en-US" sz="4000" dirty="0"/>
          </a:p>
          <a:p>
            <a:endParaRPr lang="en-US" sz="4000" dirty="0"/>
          </a:p>
          <a:p>
            <a:endParaRPr lang="en-US" sz="4000" dirty="0"/>
          </a:p>
          <a:p>
            <a:endParaRPr lang="en-US" sz="4000" b="1" dirty="0"/>
          </a:p>
          <a:p>
            <a:r>
              <a:rPr lang="en-US" sz="4000" b="1" dirty="0"/>
              <a:t>Methods:  </a:t>
            </a:r>
            <a:r>
              <a:rPr lang="en-US" sz="4000" dirty="0"/>
              <a:t>To date, two Peer Navigators have been trained in case management and transition services and systems and provided services to 19 youth and young adults with IDD with transfer of care to adult-focused providers and transition referral services to transition and adult-focused community-based services that include postsecondary education, training, employment and community living. By October 9, we will have trained 2 to 3 more peer navigators who will each provide services to at least 10 youth and young adults with IDD </a:t>
            </a:r>
          </a:p>
        </p:txBody>
      </p:sp>
      <p:sp>
        <p:nvSpPr>
          <p:cNvPr id="9" name="TextBox 8">
            <a:extLst>
              <a:ext uri="{FF2B5EF4-FFF2-40B4-BE49-F238E27FC236}">
                <a16:creationId xmlns:a16="http://schemas.microsoft.com/office/drawing/2014/main" id="{AE2B638F-9B55-E1A5-FB61-EC7B856998CD}"/>
              </a:ext>
            </a:extLst>
          </p:cNvPr>
          <p:cNvSpPr txBox="1"/>
          <p:nvPr/>
        </p:nvSpPr>
        <p:spPr>
          <a:xfrm flipH="1">
            <a:off x="184730" y="10014858"/>
            <a:ext cx="10679213"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sz="4000" dirty="0"/>
          </a:p>
          <a:p>
            <a:endParaRPr lang="en-US" sz="4000" dirty="0"/>
          </a:p>
          <a:p>
            <a:endParaRPr lang="en-US" sz="4000" dirty="0"/>
          </a:p>
          <a:p>
            <a:endParaRPr lang="en-US" sz="4000" dirty="0"/>
          </a:p>
          <a:p>
            <a:endParaRPr lang="en-US" sz="4000" dirty="0"/>
          </a:p>
          <a:p>
            <a:endParaRPr lang="en-US" sz="4000" dirty="0"/>
          </a:p>
          <a:p>
            <a:r>
              <a:rPr lang="en-US" sz="4000" dirty="0"/>
              <a:t> </a:t>
            </a:r>
          </a:p>
        </p:txBody>
      </p:sp>
      <p:sp>
        <p:nvSpPr>
          <p:cNvPr id="11" name="TextBox 10">
            <a:extLst>
              <a:ext uri="{FF2B5EF4-FFF2-40B4-BE49-F238E27FC236}">
                <a16:creationId xmlns:a16="http://schemas.microsoft.com/office/drawing/2014/main" id="{E034DCC6-91A5-723A-23F7-F9E5E56C8930}"/>
              </a:ext>
            </a:extLst>
          </p:cNvPr>
          <p:cNvSpPr txBox="1"/>
          <p:nvPr/>
        </p:nvSpPr>
        <p:spPr>
          <a:xfrm flipH="1">
            <a:off x="22086788" y="12322534"/>
            <a:ext cx="8915726" cy="62478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000" dirty="0"/>
              <a:t>PNETP curriculum is composed of modules:</a:t>
            </a:r>
          </a:p>
          <a:p>
            <a:pPr marL="571500" indent="-571500">
              <a:buFont typeface="Arial" panose="020B0604020202020204" pitchFamily="34" charset="0"/>
              <a:buChar char="•"/>
            </a:pPr>
            <a:r>
              <a:rPr lang="en-US" sz="4000" dirty="0"/>
              <a:t>Transfer of care from pediatric to adult-focused health care</a:t>
            </a:r>
          </a:p>
          <a:p>
            <a:pPr marL="571500" indent="-571500">
              <a:buFont typeface="Arial" panose="020B0604020202020204" pitchFamily="34" charset="0"/>
              <a:buChar char="•"/>
            </a:pPr>
            <a:r>
              <a:rPr lang="en-US" sz="4000" dirty="0"/>
              <a:t>Post secondary education and training</a:t>
            </a:r>
          </a:p>
          <a:p>
            <a:pPr marL="571500" indent="-571500">
              <a:buFont typeface="Arial" panose="020B0604020202020204" pitchFamily="34" charset="0"/>
              <a:buChar char="•"/>
            </a:pPr>
            <a:r>
              <a:rPr lang="en-US" sz="4000" dirty="0"/>
              <a:t>Employment resources for job training and placement</a:t>
            </a:r>
          </a:p>
          <a:p>
            <a:pPr marL="571500" indent="-571500">
              <a:buFont typeface="Arial" panose="020B0604020202020204" pitchFamily="34" charset="0"/>
              <a:buChar char="•"/>
            </a:pPr>
            <a:r>
              <a:rPr lang="en-US" sz="4000" dirty="0"/>
              <a:t>Community-based resources for independent living and community integration</a:t>
            </a:r>
          </a:p>
        </p:txBody>
      </p:sp>
      <p:sp>
        <p:nvSpPr>
          <p:cNvPr id="12" name="TextBox 11">
            <a:extLst>
              <a:ext uri="{FF2B5EF4-FFF2-40B4-BE49-F238E27FC236}">
                <a16:creationId xmlns:a16="http://schemas.microsoft.com/office/drawing/2014/main" id="{AE57B551-08B8-C82F-8E29-5F61870F0ED6}"/>
              </a:ext>
            </a:extLst>
          </p:cNvPr>
          <p:cNvSpPr txBox="1"/>
          <p:nvPr/>
        </p:nvSpPr>
        <p:spPr>
          <a:xfrm>
            <a:off x="1" y="10014858"/>
            <a:ext cx="10940468" cy="821763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400" b="1" dirty="0"/>
              <a:t>PNETP Modules composed of Didactic and Interactive components: </a:t>
            </a:r>
          </a:p>
          <a:p>
            <a:pPr marL="685800" indent="-685800">
              <a:buFont typeface="Arial" panose="020B0604020202020204" pitchFamily="34" charset="0"/>
              <a:buChar char="•"/>
            </a:pPr>
            <a:r>
              <a:rPr lang="en-US" sz="4400" dirty="0"/>
              <a:t>Videos from CHLA UCEDD’s Transition Summits</a:t>
            </a:r>
          </a:p>
          <a:p>
            <a:pPr marL="685800" indent="-685800">
              <a:buFont typeface="Arial" panose="020B0604020202020204" pitchFamily="34" charset="0"/>
              <a:buChar char="•"/>
            </a:pPr>
            <a:r>
              <a:rPr lang="en-US" sz="4400" dirty="0"/>
              <a:t>Role playing</a:t>
            </a:r>
          </a:p>
          <a:p>
            <a:pPr marL="685800" indent="-685800">
              <a:buFont typeface="Arial" panose="020B0604020202020204" pitchFamily="34" charset="0"/>
              <a:buChar char="•"/>
            </a:pPr>
            <a:r>
              <a:rPr lang="en-US" sz="4400" dirty="0"/>
              <a:t>Case conferencing</a:t>
            </a:r>
          </a:p>
          <a:p>
            <a:pPr marL="685800" indent="-685800">
              <a:buFont typeface="Arial" panose="020B0604020202020204" pitchFamily="34" charset="0"/>
              <a:buChar char="•"/>
            </a:pPr>
            <a:r>
              <a:rPr lang="en-US" sz="4400" dirty="0"/>
              <a:t>1 to 1 coaching</a:t>
            </a:r>
          </a:p>
          <a:p>
            <a:pPr marL="685800" indent="-685800">
              <a:buFont typeface="Arial" panose="020B0604020202020204" pitchFamily="34" charset="0"/>
              <a:buChar char="•"/>
            </a:pPr>
            <a:r>
              <a:rPr lang="en-US" sz="4400" dirty="0"/>
              <a:t>Job shadowing with other HCT service coordinators/case managers </a:t>
            </a:r>
          </a:p>
          <a:p>
            <a:pPr marL="685800" indent="-685800">
              <a:buFont typeface="Arial" panose="020B0604020202020204" pitchFamily="34" charset="0"/>
              <a:buChar char="•"/>
            </a:pPr>
            <a:r>
              <a:rPr lang="en-US" sz="4400" dirty="0"/>
              <a:t>Discussion, individual reflection</a:t>
            </a:r>
          </a:p>
          <a:p>
            <a:pPr marL="685800" indent="-685800">
              <a:buFont typeface="Arial" panose="020B0604020202020204" pitchFamily="34" charset="0"/>
              <a:buChar char="•"/>
            </a:pPr>
            <a:r>
              <a:rPr lang="en-US" sz="4400" dirty="0"/>
              <a:t>Interactive presentations with Project Coordinator</a:t>
            </a:r>
          </a:p>
        </p:txBody>
      </p:sp>
    </p:spTree>
    <p:extLst>
      <p:ext uri="{BB962C8B-B14F-4D97-AF65-F5344CB8AC3E}">
        <p14:creationId xmlns:p14="http://schemas.microsoft.com/office/powerpoint/2010/main" val="1015981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TotalTime>
  <Words>467</Words>
  <Application>Microsoft Office PowerPoint</Application>
  <PresentationFormat>Custom</PresentationFormat>
  <Paragraphs>53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Trebuchet MS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Jeffry Burne</dc:creator>
  <cp:lastModifiedBy>Shah, Parag</cp:lastModifiedBy>
  <cp:revision>50</cp:revision>
  <dcterms:created xsi:type="dcterms:W3CDTF">2021-06-02T18:08:48Z</dcterms:created>
  <dcterms:modified xsi:type="dcterms:W3CDTF">2024-10-25T20:51:00Z</dcterms:modified>
</cp:coreProperties>
</file>