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  <p:sldMasterId id="2147483672" r:id="rId2"/>
  </p:sldMasterIdLst>
  <p:notesMasterIdLst>
    <p:notesMasterId r:id="rId4"/>
  </p:notesMasterIdLst>
  <p:sldIdLst>
    <p:sldId id="256" r:id="rId3"/>
  </p:sldIdLst>
  <p:sldSz cx="14630400" cy="109728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9"/>
    <a:srgbClr val="000000"/>
    <a:srgbClr val="53565A"/>
    <a:srgbClr val="FFD141"/>
    <a:srgbClr val="FFD13F"/>
    <a:srgbClr val="EDAA00"/>
    <a:srgbClr val="EBAA22"/>
    <a:srgbClr val="0165A9"/>
    <a:srgbClr val="0463A6"/>
    <a:srgbClr val="016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1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5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18734-D1DC-E045-9F73-67266BF10D8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D0363-D405-4542-91E0-77B6258E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3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17D3-E8C0-4F40-A751-8B83D84AF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794933"/>
            <a:ext cx="10972800" cy="3820584"/>
          </a:xfrm>
          <a:prstGeom prst="rect">
            <a:avLst/>
          </a:prstGeom>
        </p:spPr>
        <p:txBody>
          <a:bodyPr anchor="b"/>
          <a:lstStyle>
            <a:lvl1pPr algn="ctr">
              <a:defRPr sz="8000">
                <a:solidFill>
                  <a:srgbClr val="005CB9"/>
                </a:solidFill>
                <a:latin typeface="VAG Rounded Next" panose="020F0502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07450-838B-BE4D-9768-9F229859A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5763684"/>
            <a:ext cx="10972800" cy="2647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005CB9"/>
                </a:solidFill>
                <a:latin typeface="VAG Rounded Next" panose="020F0502020203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684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EDAC-6C04-4CE5-68C7-BEF38EA5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584202"/>
            <a:ext cx="12618720" cy="21209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8FE9F-7046-8018-8972-722EC1D1F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921000"/>
            <a:ext cx="621792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A5AB2-B705-F12D-A131-336860C07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921000"/>
            <a:ext cx="621792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1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5242-A9B8-3542-B199-769DDC8E5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794933"/>
            <a:ext cx="10972800" cy="3820584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8F40D-CDDB-1643-9311-E62588A94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5763684"/>
            <a:ext cx="10972800" cy="264794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F562E-C909-C446-88F2-4D515352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FCB95-4695-1646-B44A-703AE7955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E144-443B-2845-8121-206793324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5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9F898-CDAE-A547-AFA8-1D0F0EAD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8A88E-B7A8-624B-9B90-C46587627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E144-443B-2845-8121-206793324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1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8FA15E-8EBE-140C-0140-AA7B6C5597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64434" y="10141441"/>
            <a:ext cx="2841662" cy="5871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A18990-1F27-844B-AFBE-AE6F14D0F8E7}"/>
              </a:ext>
            </a:extLst>
          </p:cNvPr>
          <p:cNvSpPr/>
          <p:nvPr userDrawn="1"/>
        </p:nvSpPr>
        <p:spPr>
          <a:xfrm>
            <a:off x="1" y="1662536"/>
            <a:ext cx="14630400" cy="427512"/>
          </a:xfrm>
          <a:prstGeom prst="rect">
            <a:avLst/>
          </a:prstGeom>
          <a:solidFill>
            <a:schemeClr val="accent3">
              <a:alpha val="397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934C5F-C5C7-1542-9A83-E66F7F17D8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324304" y="10156116"/>
            <a:ext cx="839102" cy="6694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E4CEBC-1518-0A46-8C57-728CF9E759D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45746" y="10081860"/>
            <a:ext cx="665667" cy="81800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518424-6727-A547-85F7-98B3F647D3D4}"/>
              </a:ext>
            </a:extLst>
          </p:cNvPr>
          <p:cNvCxnSpPr>
            <a:cxnSpLocks/>
          </p:cNvCxnSpPr>
          <p:nvPr userDrawn="1"/>
        </p:nvCxnSpPr>
        <p:spPr>
          <a:xfrm>
            <a:off x="-63064" y="9880235"/>
            <a:ext cx="14819586" cy="0"/>
          </a:xfrm>
          <a:prstGeom prst="line">
            <a:avLst/>
          </a:prstGeom>
          <a:ln w="12700" cap="rnd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33A8805-BE53-93C9-A889-02D01BCDFA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85000"/>
          </a:blip>
          <a:stretch>
            <a:fillRect/>
          </a:stretch>
        </p:blipFill>
        <p:spPr>
          <a:xfrm>
            <a:off x="13537834" y="9880234"/>
            <a:ext cx="1092565" cy="109256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402BB55-CEB4-EC1A-164C-911708F5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584202"/>
            <a:ext cx="1261872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BB3FD87-2D06-FA66-416C-B09D09A5E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921000"/>
            <a:ext cx="1261872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A blue and white badge with text&#10;&#10;Description automatically generated">
            <a:extLst>
              <a:ext uri="{FF2B5EF4-FFF2-40B4-BE49-F238E27FC236}">
                <a16:creationId xmlns:a16="http://schemas.microsoft.com/office/drawing/2014/main" id="{85CD0B6D-46C8-D03D-7340-730249DD813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476297" y="10049706"/>
            <a:ext cx="882315" cy="88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08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5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i="0" kern="1200" spc="300">
          <a:solidFill>
            <a:schemeClr val="tx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BB431F-CA94-AB4A-8FC4-FB0B1DBD22D0}"/>
              </a:ext>
            </a:extLst>
          </p:cNvPr>
          <p:cNvSpPr/>
          <p:nvPr userDrawn="1"/>
        </p:nvSpPr>
        <p:spPr>
          <a:xfrm>
            <a:off x="2928395" y="347241"/>
            <a:ext cx="8738886" cy="9222428"/>
          </a:xfrm>
          <a:prstGeom prst="roundRect">
            <a:avLst>
              <a:gd name="adj" fmla="val 840"/>
            </a:avLst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52C0C26-B0C6-A549-A3D4-DA54FF387288}"/>
              </a:ext>
            </a:extLst>
          </p:cNvPr>
          <p:cNvSpPr/>
          <p:nvPr userDrawn="1"/>
        </p:nvSpPr>
        <p:spPr>
          <a:xfrm>
            <a:off x="370390" y="347241"/>
            <a:ext cx="2338085" cy="9222428"/>
          </a:xfrm>
          <a:prstGeom prst="roundRect">
            <a:avLst>
              <a:gd name="adj" fmla="val 3531"/>
            </a:avLst>
          </a:prstGeom>
          <a:noFill/>
          <a:ln w="38100">
            <a:solidFill>
              <a:srgbClr val="005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15381C0-0E99-E34F-B8DD-E79410DC3DEE}"/>
              </a:ext>
            </a:extLst>
          </p:cNvPr>
          <p:cNvSpPr/>
          <p:nvPr userDrawn="1"/>
        </p:nvSpPr>
        <p:spPr>
          <a:xfrm>
            <a:off x="11871828" y="347241"/>
            <a:ext cx="2338085" cy="9222428"/>
          </a:xfrm>
          <a:prstGeom prst="roundRect">
            <a:avLst>
              <a:gd name="adj" fmla="val 3531"/>
            </a:avLst>
          </a:prstGeom>
          <a:noFill/>
          <a:ln w="38100">
            <a:solidFill>
              <a:srgbClr val="005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7B9BF6-4E93-9244-8F5E-E028CBB1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155" y="584201"/>
            <a:ext cx="8229600" cy="212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24B4B-81E8-2E41-96CE-8BEDC1C8A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6155" y="2921000"/>
            <a:ext cx="8229600" cy="696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0FE4C-DE7B-4547-8F9B-45DA7AB66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7167" y="10170584"/>
            <a:ext cx="4936067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5B333-95B9-F849-982F-26B82E6CC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3568" y="10170584"/>
            <a:ext cx="3291417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1E144-443B-2845-8121-20679332408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AE03C4-3015-BA73-850A-A24A5026DE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64434" y="10141441"/>
            <a:ext cx="2841662" cy="58712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1FC99230-EE16-928E-B273-CB32CEFAFA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324304" y="10156116"/>
            <a:ext cx="839102" cy="669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A7057E-D14D-74C3-3E86-4704EF35ED9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540316" y="9882716"/>
            <a:ext cx="1090083" cy="1090083"/>
          </a:xfrm>
          <a:prstGeom prst="rect">
            <a:avLst/>
          </a:prstGeom>
        </p:spPr>
      </p:pic>
      <p:pic>
        <p:nvPicPr>
          <p:cNvPr id="8" name="Picture 7" descr="A blue and white badge with text&#10;&#10;Description automatically generated">
            <a:extLst>
              <a:ext uri="{FF2B5EF4-FFF2-40B4-BE49-F238E27FC236}">
                <a16:creationId xmlns:a16="http://schemas.microsoft.com/office/drawing/2014/main" id="{20C83266-2C62-51BF-7570-1BDFF8B25FF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76297" y="10049706"/>
            <a:ext cx="882315" cy="882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4EC5C2-B8C7-9738-9C28-5BA5CD77E8E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345746" y="10081860"/>
            <a:ext cx="665667" cy="81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864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rgbClr val="000000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rgbClr val="000000"/>
          </a:solidFill>
          <a:latin typeface="VAG Rounded Next" panose="020F0502020203020204" pitchFamily="34" charset="0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VAG Rounded Next" panose="020F0502020203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rgbClr val="000000"/>
          </a:solidFill>
          <a:latin typeface="VAG Rounded Next" panose="020F0502020203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VAG Rounded Next" panose="020F0502020203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VAG Rounded Next" panose="020F0502020203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1EE6CEB6-3E94-A849-BB71-5174F5C67906}"/>
              </a:ext>
            </a:extLst>
          </p:cNvPr>
          <p:cNvSpPr txBox="1">
            <a:spLocks/>
          </p:cNvSpPr>
          <p:nvPr/>
        </p:nvSpPr>
        <p:spPr>
          <a:xfrm>
            <a:off x="1828800" y="1485985"/>
            <a:ext cx="10972800" cy="625840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150" dirty="0">
                <a:latin typeface="VAG Rounded Next" panose="020F0502020203020204" pitchFamily="34" charset="0"/>
                <a:cs typeface="Arial" panose="020B0604020202020204" pitchFamily="34" charset="0"/>
              </a:rPr>
              <a:t>Children’s Mercy Kansas City, University of Missouri Kansas City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0686101-45C5-DE4C-BD4C-F2E2C4F11AE3}"/>
              </a:ext>
            </a:extLst>
          </p:cNvPr>
          <p:cNvSpPr/>
          <p:nvPr/>
        </p:nvSpPr>
        <p:spPr>
          <a:xfrm>
            <a:off x="-1" y="2128906"/>
            <a:ext cx="4781793" cy="433997"/>
          </a:xfrm>
          <a:prstGeom prst="roundRect">
            <a:avLst>
              <a:gd name="adj" fmla="val 9649"/>
            </a:avLst>
          </a:prstGeom>
          <a:solidFill>
            <a:srgbClr val="ED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2F084D73-B1D0-5E4F-8DC8-507A5671D740}"/>
              </a:ext>
            </a:extLst>
          </p:cNvPr>
          <p:cNvSpPr txBox="1">
            <a:spLocks/>
          </p:cNvSpPr>
          <p:nvPr/>
        </p:nvSpPr>
        <p:spPr>
          <a:xfrm>
            <a:off x="1828800" y="157493"/>
            <a:ext cx="10972800" cy="10450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14630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VAG Rounded Next" panose="020F0502020203020204" pitchFamily="34" charset="0"/>
                <a:ea typeface="+mj-ea"/>
                <a:cs typeface="+mj-cs"/>
              </a:defRPr>
            </a:lvl1pPr>
          </a:lstStyle>
          <a:p>
            <a:r>
              <a:rPr lang="en-US" sz="5867" b="1" dirty="0">
                <a:solidFill>
                  <a:srgbClr val="005CB9"/>
                </a:solidFill>
              </a:rPr>
              <a:t>Modifying the Transition Readiness Assessment to better meet the needs of families with Medical Complexity.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8A215-C332-9506-834C-0C8C6110F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416" y="2128864"/>
            <a:ext cx="5204541" cy="433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464714-5B66-1DFB-75EF-59CBB2E0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336" y="2128864"/>
            <a:ext cx="4365064" cy="433997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07EA2774-6912-7582-F7FF-0E054751C758}"/>
              </a:ext>
            </a:extLst>
          </p:cNvPr>
          <p:cNvSpPr txBox="1">
            <a:spLocks/>
          </p:cNvSpPr>
          <p:nvPr/>
        </p:nvSpPr>
        <p:spPr>
          <a:xfrm>
            <a:off x="675861" y="980900"/>
            <a:ext cx="13517216" cy="625840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dirty="0">
                <a:solidFill>
                  <a:srgbClr val="005CB9"/>
                </a:solidFill>
                <a:latin typeface="VAG Rounded Next" panose="020F0502020203020204" pitchFamily="34" charset="0"/>
                <a:cs typeface="Arial" panose="020B0604020202020204" pitchFamily="34" charset="0"/>
              </a:rPr>
              <a:t>Stephanie Pratt MSW, LMSW; Leslee Throckmorton Belzer PhD; Emily J Goodwin MD; Timothy E. Corden MD, 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7C45F3-6D28-1752-FE7D-E94520F6B6E6}"/>
              </a:ext>
            </a:extLst>
          </p:cNvPr>
          <p:cNvSpPr txBox="1"/>
          <p:nvPr/>
        </p:nvSpPr>
        <p:spPr>
          <a:xfrm>
            <a:off x="-2115" y="2536399"/>
            <a:ext cx="4781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latin typeface="VAG Rounded Next Medium" panose="020F0502020203020204" pitchFamily="34" charset="0"/>
              </a:rPr>
              <a:t>The transition readiness assessment (TRA) is a tool used to identify transition gaps and goals during the journey from pediatric to adult care.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latin typeface="VAG Rounded Next Medium" panose="020F0502020203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latin typeface="VAG Rounded Next Medium" panose="020F0502020203020204" pitchFamily="34" charset="0"/>
              </a:rPr>
              <a:t>We noted that current surveys directed at caregivers of children with medical complexity (CMC) who will need full care/guardianship, did not adequately assess caregiver readiness.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latin typeface="VAG Rounded Next Medium" panose="020F0502020203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u="sng" dirty="0">
                <a:latin typeface="VAG Rounded Next Medium" panose="020F0502020203020204" pitchFamily="34" charset="0"/>
              </a:rPr>
              <a:t>Purpose</a:t>
            </a:r>
            <a:r>
              <a:rPr lang="en-US" sz="1600" b="0" i="0" dirty="0">
                <a:latin typeface="VAG Rounded Next Medium" panose="020F0502020203020204" pitchFamily="34" charset="0"/>
              </a:rPr>
              <a:t>: To modify the TRA survey given to CMC caregivers, so the instrument better reflects their lived experiences.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962577-66DD-2EA3-FD84-6984779B854F}"/>
              </a:ext>
            </a:extLst>
          </p:cNvPr>
          <p:cNvSpPr txBox="1"/>
          <p:nvPr/>
        </p:nvSpPr>
        <p:spPr>
          <a:xfrm>
            <a:off x="0" y="6108247"/>
            <a:ext cx="47796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latin typeface="VAG Rounded Next Medium" panose="020F0502020203020204" pitchFamily="34" charset="0"/>
              </a:rPr>
              <a:t>Convened a multidisciplinary workgroup that included CMC caregiver,  medical providers, psychologists, RNs, care coordinators, clinical social workers, and transition leadership to identify themes to better address transition needs of CMC families.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0" i="0" dirty="0">
              <a:latin typeface="VAG Rounded Next Medium" panose="020F0502020203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VAG Rounded Next Medium" panose="020F0502020203020204" pitchFamily="34" charset="0"/>
              </a:rPr>
              <a:t>Developed and elicited feedback about survey questions regarding transition readiness associated with each theme.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latin typeface="VAG Rounded Next Medium" panose="020F0502020203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latin typeface="VAG Rounded Next Medium" panose="020F0502020203020204" pitchFamily="34" charset="0"/>
              </a:rPr>
              <a:t>Presented the themes and questions to the CMC Parent Family Advisory Council for input and final approval. </a:t>
            </a:r>
            <a:r>
              <a:rPr lang="en-US" sz="1600" dirty="0">
                <a:latin typeface="VAG Rounded Next Medium" panose="020F0502020203020204" pitchFamily="34" charset="0"/>
              </a:rPr>
              <a:t>Developed goals around the questions and education to assist caregivers in obtaining goals. </a:t>
            </a:r>
            <a:endParaRPr lang="en-US" sz="1600" b="0" i="0" dirty="0">
              <a:latin typeface="VAG Rounded Next Medium" panose="020F0502020203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8B2BB4-478E-F2C7-0EC0-9A8DD3B94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" y="5664219"/>
            <a:ext cx="4777563" cy="4328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74C81E-4BCA-9930-7867-DF2C36C3AC1D}"/>
              </a:ext>
            </a:extLst>
          </p:cNvPr>
          <p:cNvSpPr txBox="1"/>
          <p:nvPr/>
        </p:nvSpPr>
        <p:spPr>
          <a:xfrm>
            <a:off x="1311965" y="2115029"/>
            <a:ext cx="19215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spc="120" dirty="0">
                <a:solidFill>
                  <a:srgbClr val="0063A6"/>
                </a:solidFill>
                <a:latin typeface="VAG Rounded Next" panose="020F0502020203020204" pitchFamily="34" charset="0"/>
              </a:rPr>
              <a:t>Background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116B36-94BA-A281-E2AF-DF74E7A66A8C}"/>
              </a:ext>
            </a:extLst>
          </p:cNvPr>
          <p:cNvSpPr txBox="1"/>
          <p:nvPr/>
        </p:nvSpPr>
        <p:spPr>
          <a:xfrm>
            <a:off x="1557415" y="5661912"/>
            <a:ext cx="1319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spc="120" dirty="0">
                <a:solidFill>
                  <a:srgbClr val="0063A6"/>
                </a:solidFill>
                <a:latin typeface="VAG Rounded Next" panose="020F0502020203020204" pitchFamily="34" charset="0"/>
              </a:rPr>
              <a:t>Method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877999-27D1-6CCD-2705-CDF4F59ACEE6}"/>
              </a:ext>
            </a:extLst>
          </p:cNvPr>
          <p:cNvSpPr txBox="1"/>
          <p:nvPr/>
        </p:nvSpPr>
        <p:spPr>
          <a:xfrm>
            <a:off x="6710047" y="2115029"/>
            <a:ext cx="1378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spc="120" dirty="0">
                <a:solidFill>
                  <a:srgbClr val="0063A6"/>
                </a:solidFill>
                <a:latin typeface="VAG Rounded Next" panose="020F0502020203020204" pitchFamily="34" charset="0"/>
              </a:rPr>
              <a:t>Results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EF6896-0242-4FF6-7CDB-34D0537BE90E}"/>
              </a:ext>
            </a:extLst>
          </p:cNvPr>
          <p:cNvSpPr txBox="1"/>
          <p:nvPr/>
        </p:nvSpPr>
        <p:spPr>
          <a:xfrm>
            <a:off x="11300803" y="2101238"/>
            <a:ext cx="1815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spc="120" dirty="0">
                <a:solidFill>
                  <a:srgbClr val="0063A6"/>
                </a:solidFill>
                <a:latin typeface="VAG Rounded Next" panose="020F0502020203020204" pitchFamily="34" charset="0"/>
              </a:rPr>
              <a:t>Discussion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5B54BFA-1A37-D41C-EE7B-70CF5690D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877" y="2174133"/>
            <a:ext cx="54869" cy="76511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3FA788-DFD9-C886-0EC2-EC0EB53A2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958" y="2174132"/>
            <a:ext cx="54869" cy="765114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49E52B4-377D-77A3-3A73-9F97A4375323}"/>
              </a:ext>
            </a:extLst>
          </p:cNvPr>
          <p:cNvSpPr txBox="1"/>
          <p:nvPr/>
        </p:nvSpPr>
        <p:spPr>
          <a:xfrm>
            <a:off x="4891746" y="2654015"/>
            <a:ext cx="5239212" cy="1585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CB9"/>
                </a:solidFill>
                <a:latin typeface="VAG Rounded Next" panose="020F0502020203020204"/>
              </a:rPr>
              <a:t>The workgroup and advisory council identified eight themes and 16 associated survey questions that specifically capture caregiver readiness. </a:t>
            </a:r>
          </a:p>
          <a:p>
            <a:pPr algn="l"/>
            <a:endParaRPr lang="en-US" sz="1600" dirty="0">
              <a:solidFill>
                <a:srgbClr val="005CB9"/>
              </a:solidFill>
              <a:latin typeface="VAG Rounded Next" panose="020F0502020203020204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CB9"/>
                </a:solidFill>
                <a:latin typeface="VAG Rounded Next" panose="020F0502020203020204"/>
              </a:rPr>
              <a:t>The new assessment tool went into use April 1, 2024.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005CB9"/>
              </a:solidFill>
              <a:latin typeface="VAG Rounded Next" panose="020F050202020302020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E50D51E-A698-9B26-AC31-7227C04C6146}"/>
              </a:ext>
            </a:extLst>
          </p:cNvPr>
          <p:cNvSpPr txBox="1"/>
          <p:nvPr/>
        </p:nvSpPr>
        <p:spPr>
          <a:xfrm>
            <a:off x="4891746" y="6716732"/>
            <a:ext cx="518412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u="sng" dirty="0">
                <a:solidFill>
                  <a:srgbClr val="000000"/>
                </a:solidFill>
                <a:latin typeface="VAG Rounded Next Medium" panose="020F0502020203020204" pitchFamily="34" charset="0"/>
              </a:rPr>
              <a:t>Sample Questions </a:t>
            </a:r>
          </a:p>
          <a:p>
            <a:pPr algn="ctr"/>
            <a:r>
              <a:rPr lang="en-US" sz="1800" b="1" i="1" dirty="0">
                <a:solidFill>
                  <a:srgbClr val="000000"/>
                </a:solidFill>
                <a:latin typeface="VAG Rounded Next Medium" panose="020F0502020203020204" pitchFamily="34" charset="0"/>
              </a:rPr>
              <a:t> As my youth’s caregiver:</a:t>
            </a:r>
          </a:p>
          <a:p>
            <a:pPr algn="l"/>
            <a:endParaRPr lang="en-US" sz="1600" b="1" i="1" dirty="0">
              <a:solidFill>
                <a:srgbClr val="000000"/>
              </a:solidFill>
              <a:latin typeface="VAG Rounded Next Medium" panose="020F0502020203020204" pitchFamily="34" charset="0"/>
            </a:endParaRPr>
          </a:p>
          <a:p>
            <a:pPr algn="l"/>
            <a:r>
              <a:rPr lang="en-US" sz="1600" i="1" dirty="0">
                <a:solidFill>
                  <a:srgbClr val="000000"/>
                </a:solidFill>
                <a:latin typeface="VAG Rounded Next Medium" panose="020F0502020203020204" pitchFamily="34" charset="0"/>
              </a:rPr>
              <a:t>“I know what to do in the case of a </a:t>
            </a:r>
            <a:r>
              <a:rPr lang="en-US" sz="1600" b="1" i="1" u="sng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medical emergency</a:t>
            </a:r>
            <a:r>
              <a:rPr lang="en-US" sz="1600" i="1" dirty="0">
                <a:solidFill>
                  <a:srgbClr val="000000"/>
                </a:solidFill>
                <a:latin typeface="VAG Rounded Next Medium" panose="020F0502020203020204" pitchFamily="34" charset="0"/>
              </a:rPr>
              <a:t>. </a:t>
            </a:r>
          </a:p>
          <a:p>
            <a:pPr algn="l"/>
            <a:endParaRPr lang="en-US" sz="1600" i="1" dirty="0">
              <a:solidFill>
                <a:srgbClr val="000000"/>
              </a:solidFill>
              <a:latin typeface="VAG Rounded Next Medium" panose="020F0502020203020204" pitchFamily="34" charset="0"/>
            </a:endParaRPr>
          </a:p>
          <a:p>
            <a:pPr algn="l"/>
            <a:r>
              <a:rPr lang="en-US" sz="1600" i="1" dirty="0">
                <a:solidFill>
                  <a:srgbClr val="000000"/>
                </a:solidFill>
                <a:latin typeface="VAG Rounded Next Medium" panose="020F0502020203020204" pitchFamily="34" charset="0"/>
              </a:rPr>
              <a:t>“I have a plan for finding </a:t>
            </a:r>
            <a:r>
              <a:rPr lang="en-US" sz="1600" b="1" i="1" u="sng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guardianship or legal support  </a:t>
            </a:r>
            <a:r>
              <a:rPr lang="en-US" sz="1600" i="1" dirty="0">
                <a:solidFill>
                  <a:srgbClr val="000000"/>
                </a:solidFill>
                <a:latin typeface="VAG Rounded Next Medium" panose="020F0502020203020204" pitchFamily="34" charset="0"/>
              </a:rPr>
              <a:t>when my youth turns 18.” </a:t>
            </a:r>
          </a:p>
          <a:p>
            <a:pPr algn="l"/>
            <a:endParaRPr lang="en-US" sz="1600" i="1" dirty="0">
              <a:solidFill>
                <a:srgbClr val="000000"/>
              </a:solidFill>
              <a:latin typeface="VAG Rounded Next Medium" panose="020F0502020203020204" pitchFamily="34" charset="0"/>
            </a:endParaRPr>
          </a:p>
          <a:p>
            <a:pPr algn="l"/>
            <a:r>
              <a:rPr lang="en-US" sz="1600" i="1" dirty="0">
                <a:solidFill>
                  <a:srgbClr val="000000"/>
                </a:solidFill>
                <a:latin typeface="VAG Rounded Next Medium" panose="020F0502020203020204" pitchFamily="34" charset="0"/>
              </a:rPr>
              <a:t>“I am aware of </a:t>
            </a:r>
            <a:r>
              <a:rPr lang="en-US" sz="1600" b="1" i="1" u="sng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Medicaid, SSI/SSDI and waiver eligibility</a:t>
            </a:r>
            <a:r>
              <a:rPr lang="en-US" sz="1600" b="1" i="1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VAG Rounded Next Medium" panose="020F0502020203020204" pitchFamily="34" charset="0"/>
              </a:rPr>
              <a:t>and how it will change as my youth becomes an adult.” </a:t>
            </a:r>
          </a:p>
          <a:p>
            <a:pPr algn="l"/>
            <a:endParaRPr lang="en-US" sz="1600" i="1" dirty="0">
              <a:solidFill>
                <a:srgbClr val="000000"/>
              </a:solidFill>
              <a:latin typeface="VAG Rounded Next Medium" panose="020F0502020203020204" pitchFamily="34" charset="0"/>
            </a:endParaRPr>
          </a:p>
          <a:p>
            <a:pPr algn="l"/>
            <a:r>
              <a:rPr lang="en-US" sz="1600" i="1" dirty="0">
                <a:solidFill>
                  <a:srgbClr val="000000"/>
                </a:solidFill>
                <a:latin typeface="VAG Rounded Next Medium" panose="020F0502020203020204" pitchFamily="34" charset="0"/>
              </a:rPr>
              <a:t>“I am aware of </a:t>
            </a:r>
            <a:r>
              <a:rPr lang="en-US" sz="1600" b="1" i="1" u="sng" dirty="0">
                <a:latin typeface="VAG Rounded Next Medium" panose="020F0502020203020204" pitchFamily="34" charset="0"/>
              </a:rPr>
              <a:t>financial planning resources</a:t>
            </a:r>
            <a:r>
              <a:rPr lang="en-US" sz="1600" b="1" i="1" dirty="0">
                <a:latin typeface="VAG Rounded Next Medium" panose="020F050202020302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VAG Rounded Next Medium" panose="020F0502020203020204" pitchFamily="34" charset="0"/>
              </a:rPr>
              <a:t>available.”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CACD364-8844-5C74-B006-288D94415CF3}"/>
              </a:ext>
            </a:extLst>
          </p:cNvPr>
          <p:cNvSpPr txBox="1"/>
          <p:nvPr/>
        </p:nvSpPr>
        <p:spPr>
          <a:xfrm>
            <a:off x="5014050" y="4070164"/>
            <a:ext cx="2008015" cy="258532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1" i="0" u="sng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Themes Identified</a:t>
            </a:r>
          </a:p>
          <a:p>
            <a:pPr algn="l"/>
            <a:r>
              <a:rPr lang="en-US" sz="180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Medical Care </a:t>
            </a:r>
          </a:p>
          <a:p>
            <a:pPr algn="l"/>
            <a:r>
              <a:rPr lang="en-US" sz="1800" i="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Insurance </a:t>
            </a:r>
          </a:p>
          <a:p>
            <a:pPr algn="l"/>
            <a:r>
              <a:rPr lang="en-US" sz="180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Guardianship</a:t>
            </a:r>
          </a:p>
          <a:p>
            <a:pPr algn="l"/>
            <a:r>
              <a:rPr lang="en-US" sz="1800" i="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Education </a:t>
            </a:r>
          </a:p>
          <a:p>
            <a:pPr algn="l"/>
            <a:r>
              <a:rPr lang="en-US" sz="180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Residential </a:t>
            </a:r>
          </a:p>
          <a:p>
            <a:pPr algn="l"/>
            <a:r>
              <a:rPr lang="en-US" sz="1800" i="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Financial </a:t>
            </a:r>
          </a:p>
          <a:p>
            <a:pPr algn="l"/>
            <a:r>
              <a:rPr lang="en-US" sz="180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Transportation </a:t>
            </a:r>
          </a:p>
          <a:p>
            <a:pPr algn="l"/>
            <a:r>
              <a:rPr lang="en-US" sz="1800" i="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Adult Providers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4635D2A-D4E9-9990-EF6F-50AA2FAFEC76}"/>
              </a:ext>
            </a:extLst>
          </p:cNvPr>
          <p:cNvSpPr txBox="1"/>
          <p:nvPr/>
        </p:nvSpPr>
        <p:spPr>
          <a:xfrm>
            <a:off x="10321913" y="2606323"/>
            <a:ext cx="41283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CB9"/>
                </a:solidFill>
                <a:latin typeface="VAG Rounded Next" panose="020F0502020203020204"/>
              </a:rPr>
              <a:t>The approach resulted in themes and survey questions designed for CMC caregivers.</a:t>
            </a:r>
          </a:p>
          <a:p>
            <a:pPr algn="l"/>
            <a:endParaRPr lang="en-US" sz="1600" dirty="0">
              <a:solidFill>
                <a:srgbClr val="005CB9"/>
              </a:solidFill>
              <a:latin typeface="VAG Rounded Next" panose="020F05020202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CB9"/>
                </a:solidFill>
                <a:latin typeface="VAG Rounded Next" panose="020F0502020203020204"/>
              </a:rPr>
              <a:t>The transition and complex care teams at Children’s Mercy Kansas City (CMKC) have developed transition goals and caregiver education to address gaps identified through the new TRA.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5CB9"/>
              </a:solidFill>
              <a:latin typeface="VAG Rounded Next" panose="020F05020202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CB9"/>
                </a:solidFill>
                <a:latin typeface="VAG Rounded Next" panose="020F0502020203020204"/>
              </a:rPr>
              <a:t>CMKC will continue to evaluate the impact of the new survey questions, themes, and education on a successful health care transition. </a:t>
            </a:r>
          </a:p>
          <a:p>
            <a:endParaRPr lang="en-US" sz="1600" b="1" i="0" dirty="0">
              <a:solidFill>
                <a:srgbClr val="005CB9"/>
              </a:solidFill>
              <a:latin typeface="VAG Rounded Next Medium" panose="020F0502020203020204" pitchFamily="34" charset="0"/>
            </a:endParaRPr>
          </a:p>
          <a:p>
            <a:r>
              <a:rPr lang="en-US" sz="1600" b="1" i="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Parent of CMC noted to their provider:</a:t>
            </a:r>
            <a:r>
              <a:rPr lang="en-US" sz="1600" b="0" i="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 </a:t>
            </a:r>
          </a:p>
          <a:p>
            <a:endParaRPr lang="en-US" sz="1600" b="0" i="0" dirty="0">
              <a:solidFill>
                <a:srgbClr val="005CB9"/>
              </a:solidFill>
              <a:latin typeface="VAG Rounded Next Medium" panose="020F0502020203020204" pitchFamily="34" charset="0"/>
            </a:endParaRPr>
          </a:p>
          <a:p>
            <a:r>
              <a:rPr lang="en-US" sz="1600" b="0" i="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“ Going through the new CMC questions was a </a:t>
            </a:r>
            <a:r>
              <a:rPr lang="en-US" sz="1600" b="1" i="0" dirty="0">
                <a:latin typeface="VAG Rounded Next Medium" panose="020F0502020203020204" pitchFamily="34" charset="0"/>
              </a:rPr>
              <a:t>wake-up call </a:t>
            </a:r>
            <a:r>
              <a:rPr lang="en-US" sz="1600" b="0" i="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for what she was going to have to start thinking about; she was appreciative of having been asked the questions.”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A3C660D-7AC3-D71C-2529-84FEC9B783FA}"/>
              </a:ext>
            </a:extLst>
          </p:cNvPr>
          <p:cNvSpPr txBox="1"/>
          <p:nvPr/>
        </p:nvSpPr>
        <p:spPr>
          <a:xfrm>
            <a:off x="7125362" y="4062126"/>
            <a:ext cx="2902299" cy="25853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5CB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1" u="sng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6 Expanded Transition Goals with Supporting Education </a:t>
            </a:r>
          </a:p>
          <a:p>
            <a:pPr marL="342900" indent="-342900" algn="l">
              <a:buAutoNum type="arabicPeriod"/>
            </a:pPr>
            <a:r>
              <a:rPr lang="en-US" sz="180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School Planning </a:t>
            </a:r>
          </a:p>
          <a:p>
            <a:pPr marL="342900" indent="-342900" algn="l">
              <a:buAutoNum type="arabicPeriod"/>
            </a:pPr>
            <a:r>
              <a:rPr lang="en-US" sz="180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Accessible Transportation </a:t>
            </a:r>
          </a:p>
          <a:p>
            <a:pPr marL="342900" indent="-342900" algn="l">
              <a:buAutoNum type="arabicPeriod"/>
            </a:pPr>
            <a:r>
              <a:rPr lang="en-US" sz="180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Financial Planning </a:t>
            </a:r>
          </a:p>
          <a:p>
            <a:pPr marL="342900" indent="-342900" algn="l">
              <a:buAutoNum type="arabicPeriod"/>
            </a:pPr>
            <a:r>
              <a:rPr lang="en-US" sz="1800">
                <a:solidFill>
                  <a:srgbClr val="005CB9"/>
                </a:solidFill>
                <a:latin typeface="VAG Rounded Next Medium" panose="020F0502020203020204" pitchFamily="34" charset="0"/>
              </a:rPr>
              <a:t>Medicaid </a:t>
            </a:r>
            <a:r>
              <a:rPr lang="en-US" sz="180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Waivers </a:t>
            </a:r>
          </a:p>
          <a:p>
            <a:pPr marL="342900" indent="-342900" algn="l">
              <a:buAutoNum type="arabicPeriod"/>
            </a:pPr>
            <a:r>
              <a:rPr lang="en-US" sz="1800" i="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Supplemental Security Income </a:t>
            </a:r>
          </a:p>
          <a:p>
            <a:pPr marL="342900" indent="-342900" algn="l">
              <a:buAutoNum type="arabicPeriod"/>
            </a:pPr>
            <a:r>
              <a:rPr lang="en-US" sz="180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Residential Planning </a:t>
            </a:r>
            <a:endParaRPr lang="en-US" sz="1800" i="0" dirty="0">
              <a:solidFill>
                <a:srgbClr val="005CB9"/>
              </a:solidFill>
              <a:latin typeface="VAG Rounded Next Medium" panose="020F05020202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875743-30A3-4646-DF0F-8105100F8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6441" y="7554959"/>
            <a:ext cx="1420327" cy="14203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2E88C2-8CAE-FE4F-8F95-CB0A0A4036F8}"/>
              </a:ext>
            </a:extLst>
          </p:cNvPr>
          <p:cNvSpPr txBox="1"/>
          <p:nvPr/>
        </p:nvSpPr>
        <p:spPr>
          <a:xfrm>
            <a:off x="10264402" y="9249862"/>
            <a:ext cx="4310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For further information contact Stephanie Pratt,</a:t>
            </a:r>
          </a:p>
          <a:p>
            <a:pPr algn="l"/>
            <a:r>
              <a:rPr lang="en-US" sz="1600" b="0" i="0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LMSW Transition to Adulthood Program Manager.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2B76E-AAAE-121E-F215-DEC3BDC8C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3099" y="7609829"/>
            <a:ext cx="1365458" cy="1365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AFDFF1-A293-148D-0ABF-7837E39CE8F5}"/>
              </a:ext>
            </a:extLst>
          </p:cNvPr>
          <p:cNvSpPr txBox="1"/>
          <p:nvPr/>
        </p:nvSpPr>
        <p:spPr>
          <a:xfrm>
            <a:off x="11123903" y="8892641"/>
            <a:ext cx="51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0" u="sng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TRA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6274F5-45EB-2E35-3A18-F9692430BFD2}"/>
              </a:ext>
            </a:extLst>
          </p:cNvPr>
          <p:cNvSpPr txBox="1"/>
          <p:nvPr/>
        </p:nvSpPr>
        <p:spPr>
          <a:xfrm>
            <a:off x="12799763" y="8892640"/>
            <a:ext cx="1047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0" u="sng" dirty="0">
                <a:solidFill>
                  <a:srgbClr val="005CB9"/>
                </a:solidFill>
                <a:latin typeface="VAG Rounded Next Medium" panose="020F0502020203020204" pitchFamily="34" charset="0"/>
              </a:rPr>
              <a:t>Education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2AD719-2773-5960-7D01-EBFF3F2902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3870" y="10004473"/>
            <a:ext cx="1333334" cy="8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37762"/>
      </p:ext>
    </p:extLst>
  </p:cSld>
  <p:clrMapOvr>
    <a:masterClrMapping/>
  </p:clrMapOvr>
</p:sld>
</file>

<file path=ppt/theme/theme1.xml><?xml version="1.0" encoding="utf-8"?>
<a:theme xmlns:a="http://schemas.openxmlformats.org/drawingml/2006/main" name="7_Custom Design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i="0" dirty="0" err="1" smtClean="0">
            <a:solidFill>
              <a:srgbClr val="005CB9"/>
            </a:solidFill>
            <a:latin typeface="VAG Rounded Next Medium" panose="020F05020202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cdc7058-dd48-4a81-90b6-281159ae72e0}" enabled="0" method="" siteId="{fcdc7058-dd48-4a81-90b6-281159ae72e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</TotalTime>
  <Words>477</Words>
  <Application>Microsoft Office PowerPoint</Application>
  <PresentationFormat>Custom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VAG Rounded Next</vt:lpstr>
      <vt:lpstr>VAG Rounded Next Medium</vt:lpstr>
      <vt:lpstr>7_Custom Design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Gray, Emma, L</dc:creator>
  <cp:lastModifiedBy>Pratt, Stephanie, C LMSW</cp:lastModifiedBy>
  <cp:revision>61</cp:revision>
  <dcterms:created xsi:type="dcterms:W3CDTF">2019-06-27T13:01:30Z</dcterms:created>
  <dcterms:modified xsi:type="dcterms:W3CDTF">2024-09-24T17:57:42Z</dcterms:modified>
</cp:coreProperties>
</file>