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3657167" rtl="0" eaLnBrk="1" latinLnBrk="0" hangingPunct="1">
      <a:defRPr sz="14400" kern="1200">
        <a:solidFill>
          <a:schemeClr val="tx1"/>
        </a:solidFill>
        <a:latin typeface="+mn-lt"/>
        <a:ea typeface="+mn-ea"/>
        <a:cs typeface="+mn-cs"/>
      </a:defRPr>
    </a:lvl1pPr>
    <a:lvl2pPr marL="3657167" algn="l" defTabSz="3657167" rtl="0" eaLnBrk="1" latinLnBrk="0" hangingPunct="1">
      <a:defRPr sz="14400" kern="1200">
        <a:solidFill>
          <a:schemeClr val="tx1"/>
        </a:solidFill>
        <a:latin typeface="+mn-lt"/>
        <a:ea typeface="+mn-ea"/>
        <a:cs typeface="+mn-cs"/>
      </a:defRPr>
    </a:lvl2pPr>
    <a:lvl3pPr marL="7314334" algn="l" defTabSz="3657167" rtl="0" eaLnBrk="1" latinLnBrk="0" hangingPunct="1">
      <a:defRPr sz="14400" kern="1200">
        <a:solidFill>
          <a:schemeClr val="tx1"/>
        </a:solidFill>
        <a:latin typeface="+mn-lt"/>
        <a:ea typeface="+mn-ea"/>
        <a:cs typeface="+mn-cs"/>
      </a:defRPr>
    </a:lvl3pPr>
    <a:lvl4pPr marL="10971502" algn="l" defTabSz="3657167" rtl="0" eaLnBrk="1" latinLnBrk="0" hangingPunct="1">
      <a:defRPr sz="14400" kern="1200">
        <a:solidFill>
          <a:schemeClr val="tx1"/>
        </a:solidFill>
        <a:latin typeface="+mn-lt"/>
        <a:ea typeface="+mn-ea"/>
        <a:cs typeface="+mn-cs"/>
      </a:defRPr>
    </a:lvl4pPr>
    <a:lvl5pPr marL="14628670" algn="l" defTabSz="3657167" rtl="0" eaLnBrk="1" latinLnBrk="0" hangingPunct="1">
      <a:defRPr sz="14400" kern="1200">
        <a:solidFill>
          <a:schemeClr val="tx1"/>
        </a:solidFill>
        <a:latin typeface="+mn-lt"/>
        <a:ea typeface="+mn-ea"/>
        <a:cs typeface="+mn-cs"/>
      </a:defRPr>
    </a:lvl5pPr>
    <a:lvl6pPr marL="18285838" algn="l" defTabSz="3657167" rtl="0" eaLnBrk="1" latinLnBrk="0" hangingPunct="1">
      <a:defRPr sz="14400" kern="1200">
        <a:solidFill>
          <a:schemeClr val="tx1"/>
        </a:solidFill>
        <a:latin typeface="+mn-lt"/>
        <a:ea typeface="+mn-ea"/>
        <a:cs typeface="+mn-cs"/>
      </a:defRPr>
    </a:lvl6pPr>
    <a:lvl7pPr marL="21943006" algn="l" defTabSz="3657167" rtl="0" eaLnBrk="1" latinLnBrk="0" hangingPunct="1">
      <a:defRPr sz="14400" kern="1200">
        <a:solidFill>
          <a:schemeClr val="tx1"/>
        </a:solidFill>
        <a:latin typeface="+mn-lt"/>
        <a:ea typeface="+mn-ea"/>
        <a:cs typeface="+mn-cs"/>
      </a:defRPr>
    </a:lvl7pPr>
    <a:lvl8pPr marL="25600172" algn="l" defTabSz="3657167" rtl="0" eaLnBrk="1" latinLnBrk="0" hangingPunct="1">
      <a:defRPr sz="14400" kern="1200">
        <a:solidFill>
          <a:schemeClr val="tx1"/>
        </a:solidFill>
        <a:latin typeface="+mn-lt"/>
        <a:ea typeface="+mn-ea"/>
        <a:cs typeface="+mn-cs"/>
      </a:defRPr>
    </a:lvl8pPr>
    <a:lvl9pPr marL="29257339" algn="l" defTabSz="3657167" rtl="0" eaLnBrk="1" latinLnBrk="0" hangingPunct="1">
      <a:defRPr sz="14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3" userDrawn="1">
          <p15:clr>
            <a:srgbClr val="A4A3A4"/>
          </p15:clr>
        </p15:guide>
        <p15:guide id="2" pos="9248" userDrawn="1">
          <p15:clr>
            <a:srgbClr val="A4A3A4"/>
          </p15:clr>
        </p15:guide>
        <p15:guide id="3" pos="248" userDrawn="1">
          <p15:clr>
            <a:srgbClr val="A4A3A4"/>
          </p15:clr>
        </p15:guide>
        <p15:guide id="4" pos="9720" userDrawn="1">
          <p15:clr>
            <a:srgbClr val="A4A3A4"/>
          </p15:clr>
        </p15:guide>
        <p15:guide id="5" pos="18056" userDrawn="1">
          <p15:clr>
            <a:srgbClr val="A4A3A4"/>
          </p15:clr>
        </p15:guide>
        <p15:guide id="6" pos="18464" userDrawn="1">
          <p15:clr>
            <a:srgbClr val="A4A3A4"/>
          </p15:clr>
        </p15:guide>
        <p15:guide id="7" pos="27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4D"/>
    <a:srgbClr val="74000E"/>
    <a:srgbClr val="003471"/>
    <a:srgbClr val="003371"/>
    <a:srgbClr val="790000"/>
    <a:srgbClr val="F1F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A63CB-8E12-4653-8DBC-7B7808FB74BB}" v="11" dt="2024-09-22T19:41:13.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4" autoAdjust="0"/>
    <p:restoredTop sz="96006" autoAdjust="0"/>
  </p:normalViewPr>
  <p:slideViewPr>
    <p:cSldViewPr snapToGrid="0" showGuides="1">
      <p:cViewPr>
        <p:scale>
          <a:sx n="30" d="100"/>
          <a:sy n="30" d="100"/>
        </p:scale>
        <p:origin x="1256" y="-864"/>
      </p:cViewPr>
      <p:guideLst>
        <p:guide orient="horz" pos="-9603"/>
        <p:guide pos="9248"/>
        <p:guide pos="248"/>
        <p:guide pos="9720"/>
        <p:guide pos="18056"/>
        <p:guide pos="18464"/>
        <p:guide pos="27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asz\Documents\Penn\Panel%20Management\Telepop%20-%20data\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219"/>
        <c:axId val="880259104"/>
        <c:axId val="880245792"/>
      </c:barChart>
      <c:catAx>
        <c:axId val="88025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0245792"/>
        <c:crosses val="autoZero"/>
        <c:auto val="1"/>
        <c:lblAlgn val="ctr"/>
        <c:lblOffset val="100"/>
        <c:noMultiLvlLbl val="0"/>
      </c:catAx>
      <c:valAx>
        <c:axId val="880245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25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5F63D-AA89-444B-8F6F-BCF9F222421C}" type="datetimeFigureOut">
              <a:rPr lang="en-US" smtClean="0"/>
              <a:t>9/23/24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3922A-E29C-4E7A-834B-96E5314A7CB4}" type="slidenum">
              <a:rPr lang="en-US" smtClean="0"/>
              <a:t>‹#›</a:t>
            </a:fld>
            <a:endParaRPr lang="en-US"/>
          </a:p>
        </p:txBody>
      </p:sp>
    </p:spTree>
    <p:extLst>
      <p:ext uri="{BB962C8B-B14F-4D97-AF65-F5344CB8AC3E}">
        <p14:creationId xmlns:p14="http://schemas.microsoft.com/office/powerpoint/2010/main" val="2039181170"/>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3922A-E29C-4E7A-834B-96E5314A7CB4}" type="slidenum">
              <a:rPr lang="en-US" smtClean="0"/>
              <a:t>1</a:t>
            </a:fld>
            <a:endParaRPr lang="en-US"/>
          </a:p>
        </p:txBody>
      </p:sp>
    </p:spTree>
    <p:extLst>
      <p:ext uri="{BB962C8B-B14F-4D97-AF65-F5344CB8AC3E}">
        <p14:creationId xmlns:p14="http://schemas.microsoft.com/office/powerpoint/2010/main" val="73641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3134923" indent="0" algn="ctr">
              <a:buNone/>
              <a:defRPr>
                <a:solidFill>
                  <a:schemeClr val="tx1">
                    <a:tint val="75000"/>
                  </a:schemeClr>
                </a:solidFill>
              </a:defRPr>
            </a:lvl2pPr>
            <a:lvl3pPr marL="6269843" indent="0" algn="ctr">
              <a:buNone/>
              <a:defRPr>
                <a:solidFill>
                  <a:schemeClr val="tx1">
                    <a:tint val="75000"/>
                  </a:schemeClr>
                </a:solidFill>
              </a:defRPr>
            </a:lvl3pPr>
            <a:lvl4pPr marL="6400663" indent="0" algn="ctr">
              <a:buNone/>
              <a:defRPr>
                <a:solidFill>
                  <a:schemeClr val="tx1">
                    <a:tint val="75000"/>
                  </a:schemeClr>
                </a:solidFill>
              </a:defRPr>
            </a:lvl4pPr>
            <a:lvl5pPr marL="6400663" indent="0" algn="ctr">
              <a:buNone/>
              <a:defRPr>
                <a:solidFill>
                  <a:schemeClr val="tx1">
                    <a:tint val="75000"/>
                  </a:schemeClr>
                </a:solidFill>
              </a:defRPr>
            </a:lvl5pPr>
            <a:lvl6pPr marL="6400663" indent="0" algn="ctr">
              <a:buNone/>
              <a:defRPr>
                <a:solidFill>
                  <a:schemeClr val="tx1">
                    <a:tint val="75000"/>
                  </a:schemeClr>
                </a:solidFill>
              </a:defRPr>
            </a:lvl6pPr>
            <a:lvl7pPr marL="6400663" indent="0" algn="ctr">
              <a:buNone/>
              <a:defRPr>
                <a:solidFill>
                  <a:schemeClr val="tx1">
                    <a:tint val="75000"/>
                  </a:schemeClr>
                </a:solidFill>
              </a:defRPr>
            </a:lvl7pPr>
            <a:lvl8pPr marL="6400663" indent="0" algn="ctr">
              <a:buNone/>
              <a:defRPr>
                <a:solidFill>
                  <a:schemeClr val="tx1">
                    <a:tint val="75000"/>
                  </a:schemeClr>
                </a:solidFill>
              </a:defRPr>
            </a:lvl8pPr>
            <a:lvl9pPr marL="64006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CF178-3452-A343-BCC4-9748B6A4CDC0}"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CF178-3452-A343-BCC4-9748B6A4CDC0}"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7383788"/>
            <a:ext cx="47404016" cy="1572844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1" y="7383788"/>
            <a:ext cx="141480544" cy="1572844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CF178-3452-A343-BCC4-9748B6A4CDC0}"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CF178-3452-A343-BCC4-9748B6A4CDC0}"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124"/>
            <a:ext cx="37307520" cy="6537960"/>
          </a:xfrm>
        </p:spPr>
        <p:txBody>
          <a:bodyPr anchor="t"/>
          <a:lstStyle>
            <a:lvl1pPr algn="l">
              <a:defRPr sz="27430" b="1" cap="all"/>
            </a:lvl1pPr>
          </a:lstStyle>
          <a:p>
            <a:r>
              <a:rPr lang="en-US"/>
              <a:t>Click to edit Master title style</a:t>
            </a:r>
          </a:p>
        </p:txBody>
      </p:sp>
      <p:sp>
        <p:nvSpPr>
          <p:cNvPr id="3" name="Text Placeholder 2"/>
          <p:cNvSpPr>
            <a:spLocks noGrp="1"/>
          </p:cNvSpPr>
          <p:nvPr>
            <p:ph type="body" idx="1"/>
          </p:nvPr>
        </p:nvSpPr>
        <p:spPr>
          <a:xfrm>
            <a:off x="3467104" y="13952228"/>
            <a:ext cx="37307520" cy="7200898"/>
          </a:xfrm>
        </p:spPr>
        <p:txBody>
          <a:bodyPr anchor="b"/>
          <a:lstStyle>
            <a:lvl1pPr marL="0" indent="0">
              <a:buNone/>
              <a:defRPr sz="13714">
                <a:solidFill>
                  <a:schemeClr val="tx1">
                    <a:tint val="75000"/>
                  </a:schemeClr>
                </a:solidFill>
              </a:defRPr>
            </a:lvl1pPr>
            <a:lvl2pPr marL="3134923" indent="0">
              <a:buNone/>
              <a:defRPr sz="12343">
                <a:solidFill>
                  <a:schemeClr val="tx1">
                    <a:tint val="75000"/>
                  </a:schemeClr>
                </a:solidFill>
              </a:defRPr>
            </a:lvl2pPr>
            <a:lvl3pPr marL="6269843" indent="0">
              <a:buNone/>
              <a:defRPr sz="10972">
                <a:solidFill>
                  <a:schemeClr val="tx1">
                    <a:tint val="75000"/>
                  </a:schemeClr>
                </a:solidFill>
              </a:defRPr>
            </a:lvl3pPr>
            <a:lvl4pPr marL="6400663" indent="0">
              <a:buNone/>
              <a:defRPr sz="9600">
                <a:solidFill>
                  <a:schemeClr val="tx1">
                    <a:tint val="75000"/>
                  </a:schemeClr>
                </a:solidFill>
              </a:defRPr>
            </a:lvl4pPr>
            <a:lvl5pPr marL="6400663" indent="0">
              <a:buNone/>
              <a:defRPr sz="9600">
                <a:solidFill>
                  <a:schemeClr val="tx1">
                    <a:tint val="75000"/>
                  </a:schemeClr>
                </a:solidFill>
              </a:defRPr>
            </a:lvl5pPr>
            <a:lvl6pPr marL="6400663" indent="0">
              <a:buNone/>
              <a:defRPr sz="9600">
                <a:solidFill>
                  <a:schemeClr val="tx1">
                    <a:tint val="75000"/>
                  </a:schemeClr>
                </a:solidFill>
              </a:defRPr>
            </a:lvl6pPr>
            <a:lvl7pPr marL="6400663" indent="0">
              <a:buNone/>
              <a:defRPr sz="9600">
                <a:solidFill>
                  <a:schemeClr val="tx1">
                    <a:tint val="75000"/>
                  </a:schemeClr>
                </a:solidFill>
              </a:defRPr>
            </a:lvl7pPr>
            <a:lvl8pPr marL="6400663" indent="0">
              <a:buNone/>
              <a:defRPr sz="9600">
                <a:solidFill>
                  <a:schemeClr val="tx1">
                    <a:tint val="75000"/>
                  </a:schemeClr>
                </a:solidFill>
              </a:defRPr>
            </a:lvl8pPr>
            <a:lvl9pPr marL="6400663" indent="0">
              <a:buNone/>
              <a:defRPr sz="9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CF178-3452-A343-BCC4-9748B6A4CDC0}" type="datetimeFigureOut">
              <a:rPr lang="en-US" smtClean="0"/>
              <a:pPr/>
              <a:t>9/23/24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60" y="43014908"/>
            <a:ext cx="94442280" cy="121653298"/>
          </a:xfrm>
        </p:spPr>
        <p:txBody>
          <a:bodyPr/>
          <a:lstStyle>
            <a:lvl1pPr>
              <a:defRPr sz="19201"/>
            </a:lvl1pPr>
            <a:lvl2pPr>
              <a:defRPr sz="16342"/>
            </a:lvl2pPr>
            <a:lvl3pPr>
              <a:defRPr sz="13714"/>
            </a:lvl3pPr>
            <a:lvl4pPr>
              <a:defRPr sz="12343"/>
            </a:lvl4pPr>
            <a:lvl5pPr>
              <a:defRPr sz="12343"/>
            </a:lvl5pPr>
            <a:lvl6pPr>
              <a:defRPr sz="12343"/>
            </a:lvl6pPr>
            <a:lvl7pPr>
              <a:defRPr sz="12343"/>
            </a:lvl7pPr>
            <a:lvl8pPr>
              <a:defRPr sz="12343"/>
            </a:lvl8pPr>
            <a:lvl9pPr>
              <a:defRPr sz="123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60" y="43014908"/>
            <a:ext cx="94442280" cy="121653298"/>
          </a:xfrm>
        </p:spPr>
        <p:txBody>
          <a:bodyPr/>
          <a:lstStyle>
            <a:lvl1pPr>
              <a:defRPr sz="19201"/>
            </a:lvl1pPr>
            <a:lvl2pPr>
              <a:defRPr sz="16342"/>
            </a:lvl2pPr>
            <a:lvl3pPr>
              <a:defRPr sz="13714"/>
            </a:lvl3pPr>
            <a:lvl4pPr>
              <a:defRPr sz="12343"/>
            </a:lvl4pPr>
            <a:lvl5pPr>
              <a:defRPr sz="12343"/>
            </a:lvl5pPr>
            <a:lvl6pPr>
              <a:defRPr sz="12343"/>
            </a:lvl6pPr>
            <a:lvl7pPr>
              <a:defRPr sz="12343"/>
            </a:lvl7pPr>
            <a:lvl8pPr>
              <a:defRPr sz="12343"/>
            </a:lvl8pPr>
            <a:lvl9pPr>
              <a:defRPr sz="123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CF178-3452-A343-BCC4-9748B6A4CDC0}" type="datetimeFigureOut">
              <a:rPr lang="en-US" smtClean="0"/>
              <a:pPr/>
              <a:t>9/23/24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73" y="7368546"/>
            <a:ext cx="19392904" cy="3070858"/>
          </a:xfrm>
        </p:spPr>
        <p:txBody>
          <a:bodyPr anchor="b"/>
          <a:lstStyle>
            <a:lvl1pPr marL="0" indent="0">
              <a:buNone/>
              <a:defRPr sz="16342" b="1"/>
            </a:lvl1pPr>
            <a:lvl2pPr marL="3134923" indent="0">
              <a:buNone/>
              <a:defRPr sz="13714" b="1"/>
            </a:lvl2pPr>
            <a:lvl3pPr marL="6269843" indent="0">
              <a:buNone/>
              <a:defRPr sz="12343" b="1"/>
            </a:lvl3pPr>
            <a:lvl4pPr marL="6400663" indent="0">
              <a:buNone/>
              <a:defRPr sz="10972" b="1"/>
            </a:lvl4pPr>
            <a:lvl5pPr marL="6400663" indent="0">
              <a:buNone/>
              <a:defRPr sz="10972" b="1"/>
            </a:lvl5pPr>
            <a:lvl6pPr marL="6400663" indent="0">
              <a:buNone/>
              <a:defRPr sz="10972" b="1"/>
            </a:lvl6pPr>
            <a:lvl7pPr marL="6400663" indent="0">
              <a:buNone/>
              <a:defRPr sz="10972" b="1"/>
            </a:lvl7pPr>
            <a:lvl8pPr marL="6400663" indent="0">
              <a:buNone/>
              <a:defRPr sz="10972" b="1"/>
            </a:lvl8pPr>
            <a:lvl9pPr marL="6400663" indent="0">
              <a:buNone/>
              <a:defRPr sz="10972" b="1"/>
            </a:lvl9pPr>
          </a:lstStyle>
          <a:p>
            <a:pPr lvl="0"/>
            <a:r>
              <a:rPr lang="en-US"/>
              <a:t>Click to edit Master text styles</a:t>
            </a:r>
          </a:p>
        </p:txBody>
      </p:sp>
      <p:sp>
        <p:nvSpPr>
          <p:cNvPr id="4" name="Content Placeholder 3"/>
          <p:cNvSpPr>
            <a:spLocks noGrp="1"/>
          </p:cNvSpPr>
          <p:nvPr>
            <p:ph sz="half" idx="2"/>
          </p:nvPr>
        </p:nvSpPr>
        <p:spPr>
          <a:xfrm>
            <a:off x="2194573" y="10439408"/>
            <a:ext cx="19392904" cy="18966183"/>
          </a:xfrm>
        </p:spPr>
        <p:txBody>
          <a:bodyPr/>
          <a:lstStyle>
            <a:lvl1pPr>
              <a:defRPr sz="16342"/>
            </a:lvl1pPr>
            <a:lvl2pPr>
              <a:defRPr sz="13714"/>
            </a:lvl2pPr>
            <a:lvl3pPr>
              <a:defRPr sz="12343"/>
            </a:lvl3pPr>
            <a:lvl4pPr>
              <a:defRPr sz="10972"/>
            </a:lvl4pPr>
            <a:lvl5pPr>
              <a:defRPr sz="10972"/>
            </a:lvl5pPr>
            <a:lvl6pPr>
              <a:defRPr sz="10972"/>
            </a:lvl6pPr>
            <a:lvl7pPr>
              <a:defRPr sz="10972"/>
            </a:lvl7pPr>
            <a:lvl8pPr>
              <a:defRPr sz="10972"/>
            </a:lvl8pPr>
            <a:lvl9pPr>
              <a:defRPr sz="109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4" y="7368546"/>
            <a:ext cx="19400520" cy="3070858"/>
          </a:xfrm>
        </p:spPr>
        <p:txBody>
          <a:bodyPr anchor="b"/>
          <a:lstStyle>
            <a:lvl1pPr marL="0" indent="0">
              <a:buNone/>
              <a:defRPr sz="16342" b="1"/>
            </a:lvl1pPr>
            <a:lvl2pPr marL="3134923" indent="0">
              <a:buNone/>
              <a:defRPr sz="13714" b="1"/>
            </a:lvl2pPr>
            <a:lvl3pPr marL="6269843" indent="0">
              <a:buNone/>
              <a:defRPr sz="12343" b="1"/>
            </a:lvl3pPr>
            <a:lvl4pPr marL="6400663" indent="0">
              <a:buNone/>
              <a:defRPr sz="10972" b="1"/>
            </a:lvl4pPr>
            <a:lvl5pPr marL="6400663" indent="0">
              <a:buNone/>
              <a:defRPr sz="10972" b="1"/>
            </a:lvl5pPr>
            <a:lvl6pPr marL="6400663" indent="0">
              <a:buNone/>
              <a:defRPr sz="10972" b="1"/>
            </a:lvl6pPr>
            <a:lvl7pPr marL="6400663" indent="0">
              <a:buNone/>
              <a:defRPr sz="10972" b="1"/>
            </a:lvl7pPr>
            <a:lvl8pPr marL="6400663" indent="0">
              <a:buNone/>
              <a:defRPr sz="10972" b="1"/>
            </a:lvl8pPr>
            <a:lvl9pPr marL="6400663" indent="0">
              <a:buNone/>
              <a:defRPr sz="10972" b="1"/>
            </a:lvl9pPr>
          </a:lstStyle>
          <a:p>
            <a:pPr lvl="0"/>
            <a:r>
              <a:rPr lang="en-US"/>
              <a:t>Click to edit Master text styles</a:t>
            </a:r>
          </a:p>
        </p:txBody>
      </p:sp>
      <p:sp>
        <p:nvSpPr>
          <p:cNvPr id="6" name="Content Placeholder 5"/>
          <p:cNvSpPr>
            <a:spLocks noGrp="1"/>
          </p:cNvSpPr>
          <p:nvPr>
            <p:ph sz="quarter" idx="4"/>
          </p:nvPr>
        </p:nvSpPr>
        <p:spPr>
          <a:xfrm>
            <a:off x="22296124" y="10439408"/>
            <a:ext cx="19400520" cy="18966183"/>
          </a:xfrm>
        </p:spPr>
        <p:txBody>
          <a:bodyPr/>
          <a:lstStyle>
            <a:lvl1pPr>
              <a:defRPr sz="16342"/>
            </a:lvl1pPr>
            <a:lvl2pPr>
              <a:defRPr sz="13714"/>
            </a:lvl2pPr>
            <a:lvl3pPr>
              <a:defRPr sz="12343"/>
            </a:lvl3pPr>
            <a:lvl4pPr>
              <a:defRPr sz="10972"/>
            </a:lvl4pPr>
            <a:lvl5pPr>
              <a:defRPr sz="10972"/>
            </a:lvl5pPr>
            <a:lvl6pPr>
              <a:defRPr sz="10972"/>
            </a:lvl6pPr>
            <a:lvl7pPr>
              <a:defRPr sz="10972"/>
            </a:lvl7pPr>
            <a:lvl8pPr>
              <a:defRPr sz="10972"/>
            </a:lvl8pPr>
            <a:lvl9pPr>
              <a:defRPr sz="109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CF178-3452-A343-BCC4-9748B6A4CDC0}" type="datetimeFigureOut">
              <a:rPr lang="en-US" smtClean="0"/>
              <a:pPr/>
              <a:t>9/23/24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CF178-3452-A343-BCC4-9748B6A4CDC0}" type="datetimeFigureOut">
              <a:rPr lang="en-US" smtClean="0"/>
              <a:pPr/>
              <a:t>9/23/24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CF178-3452-A343-BCC4-9748B6A4CDC0}" type="datetimeFigureOut">
              <a:rPr lang="en-US" smtClean="0"/>
              <a:pPr/>
              <a:t>9/23/24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1" y="1310640"/>
            <a:ext cx="14439904" cy="5577840"/>
          </a:xfrm>
        </p:spPr>
        <p:txBody>
          <a:bodyPr anchor="b"/>
          <a:lstStyle>
            <a:lvl1pPr algn="l">
              <a:defRPr sz="13714" b="1"/>
            </a:lvl1pPr>
          </a:lstStyle>
          <a:p>
            <a:r>
              <a:rPr lang="en-US"/>
              <a:t>Click to edit Master title style</a:t>
            </a:r>
          </a:p>
        </p:txBody>
      </p:sp>
      <p:sp>
        <p:nvSpPr>
          <p:cNvPr id="3" name="Content Placeholder 2"/>
          <p:cNvSpPr>
            <a:spLocks noGrp="1"/>
          </p:cNvSpPr>
          <p:nvPr>
            <p:ph idx="1"/>
          </p:nvPr>
        </p:nvSpPr>
        <p:spPr>
          <a:xfrm>
            <a:off x="17160240" y="1310651"/>
            <a:ext cx="24536400" cy="28094943"/>
          </a:xfrm>
        </p:spPr>
        <p:txBody>
          <a:bodyPr/>
          <a:lstStyle>
            <a:lvl1pPr>
              <a:defRPr sz="21943"/>
            </a:lvl1pPr>
            <a:lvl2pPr>
              <a:defRPr sz="19201"/>
            </a:lvl2pPr>
            <a:lvl3pPr>
              <a:defRPr sz="16342"/>
            </a:lvl3pPr>
            <a:lvl4pPr>
              <a:defRPr sz="13714"/>
            </a:lvl4pPr>
            <a:lvl5pPr>
              <a:defRPr sz="13714"/>
            </a:lvl5pPr>
            <a:lvl6pPr>
              <a:defRPr sz="13714"/>
            </a:lvl6pPr>
            <a:lvl7pPr>
              <a:defRPr sz="13714"/>
            </a:lvl7pPr>
            <a:lvl8pPr>
              <a:defRPr sz="13714"/>
            </a:lvl8pPr>
            <a:lvl9pPr>
              <a:defRPr sz="13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1" y="6888491"/>
            <a:ext cx="14439904" cy="22517103"/>
          </a:xfrm>
        </p:spPr>
        <p:txBody>
          <a:bodyPr/>
          <a:lstStyle>
            <a:lvl1pPr marL="0" indent="0">
              <a:buNone/>
              <a:defRPr sz="9600"/>
            </a:lvl1pPr>
            <a:lvl2pPr marL="3134923" indent="0">
              <a:buNone/>
              <a:defRPr sz="8229"/>
            </a:lvl2pPr>
            <a:lvl3pPr marL="6269843" indent="0">
              <a:buNone/>
              <a:defRPr sz="6743"/>
            </a:lvl3pPr>
            <a:lvl4pPr marL="6400663" indent="0">
              <a:buNone/>
              <a:defRPr sz="6172"/>
            </a:lvl4pPr>
            <a:lvl5pPr marL="6400663" indent="0">
              <a:buNone/>
              <a:defRPr sz="6172"/>
            </a:lvl5pPr>
            <a:lvl6pPr marL="6400663" indent="0">
              <a:buNone/>
              <a:defRPr sz="6172"/>
            </a:lvl6pPr>
            <a:lvl7pPr marL="6400663" indent="0">
              <a:buNone/>
              <a:defRPr sz="6172"/>
            </a:lvl7pPr>
            <a:lvl8pPr marL="6400663" indent="0">
              <a:buNone/>
              <a:defRPr sz="6172"/>
            </a:lvl8pPr>
            <a:lvl9pPr marL="6400663" indent="0">
              <a:buNone/>
              <a:defRPr sz="6172"/>
            </a:lvl9pPr>
          </a:lstStyle>
          <a:p>
            <a:pPr lvl="0"/>
            <a:r>
              <a:rPr lang="en-US"/>
              <a:t>Click to edit Master text styles</a:t>
            </a:r>
          </a:p>
        </p:txBody>
      </p:sp>
      <p:sp>
        <p:nvSpPr>
          <p:cNvPr id="5" name="Date Placeholder 4"/>
          <p:cNvSpPr>
            <a:spLocks noGrp="1"/>
          </p:cNvSpPr>
          <p:nvPr>
            <p:ph type="dt" sz="half" idx="10"/>
          </p:nvPr>
        </p:nvSpPr>
        <p:spPr/>
        <p:txBody>
          <a:bodyPr/>
          <a:lstStyle/>
          <a:p>
            <a:fld id="{753CF178-3452-A343-BCC4-9748B6A4CDC0}" type="datetimeFigureOut">
              <a:rPr lang="en-US" smtClean="0"/>
              <a:pPr/>
              <a:t>9/23/24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4" y="23042888"/>
            <a:ext cx="26334720" cy="2720343"/>
          </a:xfrm>
        </p:spPr>
        <p:txBody>
          <a:bodyPr anchor="b"/>
          <a:lstStyle>
            <a:lvl1pPr algn="l">
              <a:defRPr sz="13714" b="1"/>
            </a:lvl1pPr>
          </a:lstStyle>
          <a:p>
            <a:r>
              <a:rPr lang="en-US"/>
              <a:t>Click to edit Master title style</a:t>
            </a:r>
          </a:p>
        </p:txBody>
      </p:sp>
      <p:sp>
        <p:nvSpPr>
          <p:cNvPr id="3" name="Picture Placeholder 2"/>
          <p:cNvSpPr>
            <a:spLocks noGrp="1"/>
          </p:cNvSpPr>
          <p:nvPr>
            <p:ph type="pic" idx="1"/>
          </p:nvPr>
        </p:nvSpPr>
        <p:spPr>
          <a:xfrm>
            <a:off x="8602984" y="2941320"/>
            <a:ext cx="26334720" cy="19751040"/>
          </a:xfrm>
        </p:spPr>
        <p:txBody>
          <a:bodyPr/>
          <a:lstStyle>
            <a:lvl1pPr marL="0" indent="0">
              <a:buNone/>
              <a:defRPr sz="21943"/>
            </a:lvl1pPr>
            <a:lvl2pPr marL="3134923" indent="0">
              <a:buNone/>
              <a:defRPr sz="19201"/>
            </a:lvl2pPr>
            <a:lvl3pPr marL="6269843" indent="0">
              <a:buNone/>
              <a:defRPr sz="16342"/>
            </a:lvl3pPr>
            <a:lvl4pPr marL="6400663" indent="0">
              <a:buNone/>
              <a:defRPr sz="13714"/>
            </a:lvl4pPr>
            <a:lvl5pPr marL="6400663" indent="0">
              <a:buNone/>
              <a:defRPr sz="13714"/>
            </a:lvl5pPr>
            <a:lvl6pPr marL="6400663" indent="0">
              <a:buNone/>
              <a:defRPr sz="13714"/>
            </a:lvl6pPr>
            <a:lvl7pPr marL="6400663" indent="0">
              <a:buNone/>
              <a:defRPr sz="13714"/>
            </a:lvl7pPr>
            <a:lvl8pPr marL="6400663" indent="0">
              <a:buNone/>
              <a:defRPr sz="13714"/>
            </a:lvl8pPr>
            <a:lvl9pPr marL="6400663" indent="0">
              <a:buNone/>
              <a:defRPr sz="13714"/>
            </a:lvl9pPr>
          </a:lstStyle>
          <a:p>
            <a:endParaRPr lang="en-US"/>
          </a:p>
        </p:txBody>
      </p:sp>
      <p:sp>
        <p:nvSpPr>
          <p:cNvPr id="4" name="Text Placeholder 3"/>
          <p:cNvSpPr>
            <a:spLocks noGrp="1"/>
          </p:cNvSpPr>
          <p:nvPr>
            <p:ph type="body" sz="half" idx="2"/>
          </p:nvPr>
        </p:nvSpPr>
        <p:spPr>
          <a:xfrm>
            <a:off x="8602984" y="25763226"/>
            <a:ext cx="26334720" cy="3863338"/>
          </a:xfrm>
        </p:spPr>
        <p:txBody>
          <a:bodyPr/>
          <a:lstStyle>
            <a:lvl1pPr marL="0" indent="0">
              <a:buNone/>
              <a:defRPr sz="9600"/>
            </a:lvl1pPr>
            <a:lvl2pPr marL="3134923" indent="0">
              <a:buNone/>
              <a:defRPr sz="8229"/>
            </a:lvl2pPr>
            <a:lvl3pPr marL="6269843" indent="0">
              <a:buNone/>
              <a:defRPr sz="6743"/>
            </a:lvl3pPr>
            <a:lvl4pPr marL="6400663" indent="0">
              <a:buNone/>
              <a:defRPr sz="6172"/>
            </a:lvl4pPr>
            <a:lvl5pPr marL="6400663" indent="0">
              <a:buNone/>
              <a:defRPr sz="6172"/>
            </a:lvl5pPr>
            <a:lvl6pPr marL="6400663" indent="0">
              <a:buNone/>
              <a:defRPr sz="6172"/>
            </a:lvl6pPr>
            <a:lvl7pPr marL="6400663" indent="0">
              <a:buNone/>
              <a:defRPr sz="6172"/>
            </a:lvl7pPr>
            <a:lvl8pPr marL="6400663" indent="0">
              <a:buNone/>
              <a:defRPr sz="6172"/>
            </a:lvl8pPr>
            <a:lvl9pPr marL="6400663" indent="0">
              <a:buNone/>
              <a:defRPr sz="6172"/>
            </a:lvl9pPr>
          </a:lstStyle>
          <a:p>
            <a:pPr lvl="0"/>
            <a:r>
              <a:rPr lang="en-US"/>
              <a:t>Click to edit Master text styles</a:t>
            </a:r>
          </a:p>
        </p:txBody>
      </p:sp>
      <p:sp>
        <p:nvSpPr>
          <p:cNvPr id="5" name="Date Placeholder 4"/>
          <p:cNvSpPr>
            <a:spLocks noGrp="1"/>
          </p:cNvSpPr>
          <p:nvPr>
            <p:ph type="dt" sz="half" idx="10"/>
          </p:nvPr>
        </p:nvSpPr>
        <p:spPr/>
        <p:txBody>
          <a:bodyPr/>
          <a:lstStyle/>
          <a:p>
            <a:fld id="{753CF178-3452-A343-BCC4-9748B6A4CDC0}" type="datetimeFigureOut">
              <a:rPr lang="en-US" smtClean="0"/>
              <a:pPr/>
              <a:t>9/23/24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BFC0E-CCAF-0D49-A42D-2EA6C3C240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548603" tIns="274301" rIns="548603" bIns="274301"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3"/>
          </a:xfrm>
          <a:prstGeom prst="rect">
            <a:avLst/>
          </a:prstGeom>
        </p:spPr>
        <p:txBody>
          <a:bodyPr vert="horz" lIns="548603" tIns="274301" rIns="548603" bIns="2743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4"/>
            <a:ext cx="10241280" cy="1752600"/>
          </a:xfrm>
          <a:prstGeom prst="rect">
            <a:avLst/>
          </a:prstGeom>
        </p:spPr>
        <p:txBody>
          <a:bodyPr vert="horz" lIns="548603" tIns="274301" rIns="548603" bIns="274301" rtlCol="0" anchor="ctr"/>
          <a:lstStyle>
            <a:lvl1pPr algn="l">
              <a:defRPr sz="8229">
                <a:solidFill>
                  <a:schemeClr val="tx1">
                    <a:tint val="75000"/>
                  </a:schemeClr>
                </a:solidFill>
              </a:defRPr>
            </a:lvl1pPr>
          </a:lstStyle>
          <a:p>
            <a:fld id="{753CF178-3452-A343-BCC4-9748B6A4CDC0}" type="datetimeFigureOut">
              <a:rPr lang="en-US" smtClean="0"/>
              <a:pPr/>
              <a:t>9/23/24</a:t>
            </a:fld>
            <a:endParaRPr lang="en-US"/>
          </a:p>
        </p:txBody>
      </p:sp>
      <p:sp>
        <p:nvSpPr>
          <p:cNvPr id="5" name="Footer Placeholder 4"/>
          <p:cNvSpPr>
            <a:spLocks noGrp="1"/>
          </p:cNvSpPr>
          <p:nvPr>
            <p:ph type="ftr" sz="quarter" idx="3"/>
          </p:nvPr>
        </p:nvSpPr>
        <p:spPr>
          <a:xfrm>
            <a:off x="14996160" y="30510484"/>
            <a:ext cx="13898880" cy="1752600"/>
          </a:xfrm>
          <a:prstGeom prst="rect">
            <a:avLst/>
          </a:prstGeom>
        </p:spPr>
        <p:txBody>
          <a:bodyPr vert="horz" lIns="548603" tIns="274301" rIns="548603" bIns="274301" rtlCol="0" anchor="ctr"/>
          <a:lstStyle>
            <a:lvl1pPr algn="ctr">
              <a:defRPr sz="822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4"/>
            <a:ext cx="10241280" cy="1752600"/>
          </a:xfrm>
          <a:prstGeom prst="rect">
            <a:avLst/>
          </a:prstGeom>
        </p:spPr>
        <p:txBody>
          <a:bodyPr vert="horz" lIns="548603" tIns="274301" rIns="548603" bIns="274301" rtlCol="0" anchor="ctr"/>
          <a:lstStyle>
            <a:lvl1pPr algn="r">
              <a:defRPr sz="8229">
                <a:solidFill>
                  <a:schemeClr val="tx1">
                    <a:tint val="75000"/>
                  </a:schemeClr>
                </a:solidFill>
              </a:defRPr>
            </a:lvl1pPr>
          </a:lstStyle>
          <a:p>
            <a:fld id="{24DBFC0E-CCAF-0D49-A42D-2EA6C3C240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23" rtl="0" eaLnBrk="1" latinLnBrk="0" hangingPunct="1">
        <a:spcBef>
          <a:spcPct val="0"/>
        </a:spcBef>
        <a:buNone/>
        <a:defRPr sz="30172" kern="1200">
          <a:solidFill>
            <a:schemeClr val="tx1"/>
          </a:solidFill>
          <a:latin typeface="+mj-lt"/>
          <a:ea typeface="+mj-ea"/>
          <a:cs typeface="+mj-cs"/>
        </a:defRPr>
      </a:lvl1pPr>
    </p:titleStyle>
    <p:bodyStyle>
      <a:lvl1pPr marL="2351191" indent="-2351191" algn="l" defTabSz="3134923" rtl="0" eaLnBrk="1" latinLnBrk="0" hangingPunct="1">
        <a:spcBef>
          <a:spcPct val="20000"/>
        </a:spcBef>
        <a:buFont typeface="Arial"/>
        <a:buChar char="•"/>
        <a:defRPr sz="21943" kern="1200">
          <a:solidFill>
            <a:schemeClr val="tx1"/>
          </a:solidFill>
          <a:latin typeface="+mn-lt"/>
          <a:ea typeface="+mn-ea"/>
          <a:cs typeface="+mn-cs"/>
        </a:defRPr>
      </a:lvl1pPr>
      <a:lvl2pPr marL="5094248" indent="-1959326" algn="l" defTabSz="3134923" rtl="0" eaLnBrk="1" latinLnBrk="0" hangingPunct="1">
        <a:spcBef>
          <a:spcPct val="20000"/>
        </a:spcBef>
        <a:buFont typeface="Arial"/>
        <a:buChar char="–"/>
        <a:defRPr sz="19201" kern="1200">
          <a:solidFill>
            <a:schemeClr val="tx1"/>
          </a:solidFill>
          <a:latin typeface="+mn-lt"/>
          <a:ea typeface="+mn-ea"/>
          <a:cs typeface="+mn-cs"/>
        </a:defRPr>
      </a:lvl2pPr>
      <a:lvl3pPr marL="6400663" indent="-1567460" algn="l" defTabSz="3134923" rtl="0" eaLnBrk="1" latinLnBrk="0" hangingPunct="1">
        <a:spcBef>
          <a:spcPct val="20000"/>
        </a:spcBef>
        <a:buFont typeface="Arial"/>
        <a:buChar char="•"/>
        <a:defRPr sz="16342" kern="1200">
          <a:solidFill>
            <a:schemeClr val="tx1"/>
          </a:solidFill>
          <a:latin typeface="+mn-lt"/>
          <a:ea typeface="+mn-ea"/>
          <a:cs typeface="+mn-cs"/>
        </a:defRPr>
      </a:lvl3pPr>
      <a:lvl4pPr marL="6400663" indent="-1567460" algn="l" defTabSz="3134923" rtl="0" eaLnBrk="1" latinLnBrk="0" hangingPunct="1">
        <a:spcBef>
          <a:spcPct val="20000"/>
        </a:spcBef>
        <a:buFont typeface="Arial"/>
        <a:buChar char="–"/>
        <a:defRPr sz="13714" kern="1200">
          <a:solidFill>
            <a:schemeClr val="tx1"/>
          </a:solidFill>
          <a:latin typeface="+mn-lt"/>
          <a:ea typeface="+mn-ea"/>
          <a:cs typeface="+mn-cs"/>
        </a:defRPr>
      </a:lvl4pPr>
      <a:lvl5pPr marL="6400663" indent="-1567460" algn="l" defTabSz="3134923" rtl="0" eaLnBrk="1" latinLnBrk="0" hangingPunct="1">
        <a:spcBef>
          <a:spcPct val="20000"/>
        </a:spcBef>
        <a:buFont typeface="Arial"/>
        <a:buChar char="»"/>
        <a:defRPr sz="13714" kern="1200">
          <a:solidFill>
            <a:schemeClr val="tx1"/>
          </a:solidFill>
          <a:latin typeface="+mn-lt"/>
          <a:ea typeface="+mn-ea"/>
          <a:cs typeface="+mn-cs"/>
        </a:defRPr>
      </a:lvl5pPr>
      <a:lvl6pPr marL="6400663" indent="-1567460" algn="l" defTabSz="3134923" rtl="0" eaLnBrk="1" latinLnBrk="0" hangingPunct="1">
        <a:spcBef>
          <a:spcPct val="20000"/>
        </a:spcBef>
        <a:buFont typeface="Arial"/>
        <a:buChar char="•"/>
        <a:defRPr sz="13714" kern="1200">
          <a:solidFill>
            <a:schemeClr val="tx1"/>
          </a:solidFill>
          <a:latin typeface="+mn-lt"/>
          <a:ea typeface="+mn-ea"/>
          <a:cs typeface="+mn-cs"/>
        </a:defRPr>
      </a:lvl6pPr>
      <a:lvl7pPr marL="6400663" indent="-1567460" algn="l" defTabSz="3134923" rtl="0" eaLnBrk="1" latinLnBrk="0" hangingPunct="1">
        <a:spcBef>
          <a:spcPct val="20000"/>
        </a:spcBef>
        <a:buFont typeface="Arial"/>
        <a:buChar char="•"/>
        <a:defRPr sz="13714" kern="1200">
          <a:solidFill>
            <a:schemeClr val="tx1"/>
          </a:solidFill>
          <a:latin typeface="+mn-lt"/>
          <a:ea typeface="+mn-ea"/>
          <a:cs typeface="+mn-cs"/>
        </a:defRPr>
      </a:lvl7pPr>
      <a:lvl8pPr marL="6400663" indent="-1567460" algn="l" defTabSz="3134923" rtl="0" eaLnBrk="1" latinLnBrk="0" hangingPunct="1">
        <a:spcBef>
          <a:spcPct val="20000"/>
        </a:spcBef>
        <a:buFont typeface="Arial"/>
        <a:buChar char="•"/>
        <a:defRPr sz="13714" kern="1200">
          <a:solidFill>
            <a:schemeClr val="tx1"/>
          </a:solidFill>
          <a:latin typeface="+mn-lt"/>
          <a:ea typeface="+mn-ea"/>
          <a:cs typeface="+mn-cs"/>
        </a:defRPr>
      </a:lvl8pPr>
      <a:lvl9pPr marL="6400663" indent="-1567460" algn="l" defTabSz="3134923" rtl="0" eaLnBrk="1" latinLnBrk="0" hangingPunct="1">
        <a:spcBef>
          <a:spcPct val="20000"/>
        </a:spcBef>
        <a:buFont typeface="Arial"/>
        <a:buChar char="•"/>
        <a:defRPr sz="13714" kern="1200">
          <a:solidFill>
            <a:schemeClr val="tx1"/>
          </a:solidFill>
          <a:latin typeface="+mn-lt"/>
          <a:ea typeface="+mn-ea"/>
          <a:cs typeface="+mn-cs"/>
        </a:defRPr>
      </a:lvl9pPr>
    </p:bodyStyle>
    <p:otherStyle>
      <a:defPPr>
        <a:defRPr lang="en-US"/>
      </a:defPPr>
      <a:lvl1pPr marL="0" algn="l" defTabSz="3134923" rtl="0" eaLnBrk="1" latinLnBrk="0" hangingPunct="1">
        <a:defRPr sz="12343" kern="1200">
          <a:solidFill>
            <a:schemeClr val="tx1"/>
          </a:solidFill>
          <a:latin typeface="+mn-lt"/>
          <a:ea typeface="+mn-ea"/>
          <a:cs typeface="+mn-cs"/>
        </a:defRPr>
      </a:lvl1pPr>
      <a:lvl2pPr marL="3134923" algn="l" defTabSz="3134923" rtl="0" eaLnBrk="1" latinLnBrk="0" hangingPunct="1">
        <a:defRPr sz="12343" kern="1200">
          <a:solidFill>
            <a:schemeClr val="tx1"/>
          </a:solidFill>
          <a:latin typeface="+mn-lt"/>
          <a:ea typeface="+mn-ea"/>
          <a:cs typeface="+mn-cs"/>
        </a:defRPr>
      </a:lvl2pPr>
      <a:lvl3pPr marL="6269843" algn="l" defTabSz="3134923" rtl="0" eaLnBrk="1" latinLnBrk="0" hangingPunct="1">
        <a:defRPr sz="12343" kern="1200">
          <a:solidFill>
            <a:schemeClr val="tx1"/>
          </a:solidFill>
          <a:latin typeface="+mn-lt"/>
          <a:ea typeface="+mn-ea"/>
          <a:cs typeface="+mn-cs"/>
        </a:defRPr>
      </a:lvl3pPr>
      <a:lvl4pPr marL="6400663" algn="l" defTabSz="3134923" rtl="0" eaLnBrk="1" latinLnBrk="0" hangingPunct="1">
        <a:defRPr sz="12343" kern="1200">
          <a:solidFill>
            <a:schemeClr val="tx1"/>
          </a:solidFill>
          <a:latin typeface="+mn-lt"/>
          <a:ea typeface="+mn-ea"/>
          <a:cs typeface="+mn-cs"/>
        </a:defRPr>
      </a:lvl4pPr>
      <a:lvl5pPr marL="6400663" algn="l" defTabSz="3134923" rtl="0" eaLnBrk="1" latinLnBrk="0" hangingPunct="1">
        <a:defRPr sz="12343" kern="1200">
          <a:solidFill>
            <a:schemeClr val="tx1"/>
          </a:solidFill>
          <a:latin typeface="+mn-lt"/>
          <a:ea typeface="+mn-ea"/>
          <a:cs typeface="+mn-cs"/>
        </a:defRPr>
      </a:lvl5pPr>
      <a:lvl6pPr marL="6400663" algn="l" defTabSz="3134923" rtl="0" eaLnBrk="1" latinLnBrk="0" hangingPunct="1">
        <a:defRPr sz="12343" kern="1200">
          <a:solidFill>
            <a:schemeClr val="tx1"/>
          </a:solidFill>
          <a:latin typeface="+mn-lt"/>
          <a:ea typeface="+mn-ea"/>
          <a:cs typeface="+mn-cs"/>
        </a:defRPr>
      </a:lvl6pPr>
      <a:lvl7pPr marL="6400663" algn="l" defTabSz="3134923" rtl="0" eaLnBrk="1" latinLnBrk="0" hangingPunct="1">
        <a:defRPr sz="12343" kern="1200">
          <a:solidFill>
            <a:schemeClr val="tx1"/>
          </a:solidFill>
          <a:latin typeface="+mn-lt"/>
          <a:ea typeface="+mn-ea"/>
          <a:cs typeface="+mn-cs"/>
        </a:defRPr>
      </a:lvl7pPr>
      <a:lvl8pPr marL="6400663" algn="l" defTabSz="3134923" rtl="0" eaLnBrk="1" latinLnBrk="0" hangingPunct="1">
        <a:defRPr sz="12343" kern="1200">
          <a:solidFill>
            <a:schemeClr val="tx1"/>
          </a:solidFill>
          <a:latin typeface="+mn-lt"/>
          <a:ea typeface="+mn-ea"/>
          <a:cs typeface="+mn-cs"/>
        </a:defRPr>
      </a:lvl8pPr>
      <a:lvl9pPr marL="6400663" algn="l" defTabSz="3134923" rtl="0" eaLnBrk="1" latinLnBrk="0" hangingPunct="1">
        <a:defRPr sz="123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705" y="460248"/>
            <a:ext cx="42846171" cy="4441371"/>
          </a:xfrm>
          <a:prstGeom prst="rect">
            <a:avLst/>
          </a:prstGeom>
          <a:noFill/>
          <a:ln w="76200">
            <a:solidFill>
              <a:srgbClr val="74000E"/>
            </a:solidFill>
          </a:ln>
        </p:spPr>
        <p:txBody>
          <a:bodyPr wrap="square" lIns="121913" tIns="60957" rIns="121913" bIns="60957" rtlCol="0">
            <a:noAutofit/>
          </a:bodyPr>
          <a:lstStyle/>
          <a:p>
            <a:pPr algn="ctr"/>
            <a:endParaRPr lang="en-US" sz="6857" dirty="0">
              <a:solidFill>
                <a:srgbClr val="74000E"/>
              </a:solidFill>
            </a:endParaRPr>
          </a:p>
        </p:txBody>
      </p:sp>
      <p:pic>
        <p:nvPicPr>
          <p:cNvPr id="4" name="Picture 3"/>
          <p:cNvPicPr>
            <a:picLocks noChangeAspect="1"/>
          </p:cNvPicPr>
          <p:nvPr/>
        </p:nvPicPr>
        <p:blipFill>
          <a:blip r:embed="rId3"/>
          <a:stretch>
            <a:fillRect/>
          </a:stretch>
        </p:blipFill>
        <p:spPr>
          <a:xfrm>
            <a:off x="1548947" y="715851"/>
            <a:ext cx="3500381" cy="3918857"/>
          </a:xfrm>
          <a:prstGeom prst="rect">
            <a:avLst/>
          </a:prstGeom>
        </p:spPr>
      </p:pic>
      <p:sp>
        <p:nvSpPr>
          <p:cNvPr id="38" name="TextBox 37"/>
          <p:cNvSpPr txBox="1"/>
          <p:nvPr/>
        </p:nvSpPr>
        <p:spPr>
          <a:xfrm>
            <a:off x="32026316" y="23650129"/>
            <a:ext cx="11338560" cy="1072916"/>
          </a:xfrm>
          <a:prstGeom prst="rect">
            <a:avLst/>
          </a:prstGeom>
          <a:solidFill>
            <a:srgbClr val="74000E"/>
          </a:solidFill>
          <a:ln w="50800">
            <a:solidFill>
              <a:srgbClr val="74000E"/>
            </a:solidFill>
          </a:ln>
        </p:spPr>
        <p:txBody>
          <a:bodyPr wrap="square" lIns="121913" tIns="60957" rIns="121913" bIns="60957" rtlCol="0" anchor="t">
            <a:spAutoFit/>
          </a:bodyPr>
          <a:lstStyle/>
          <a:p>
            <a:pPr algn="ctr"/>
            <a:r>
              <a:rPr lang="en-US" sz="6150" dirty="0">
                <a:solidFill>
                  <a:schemeClr val="bg1"/>
                </a:solidFill>
              </a:rPr>
              <a:t>References</a:t>
            </a:r>
            <a:endParaRPr lang="en-US" sz="6172" dirty="0">
              <a:solidFill>
                <a:schemeClr val="bg1"/>
              </a:solidFill>
            </a:endParaRPr>
          </a:p>
        </p:txBody>
      </p:sp>
      <p:sp>
        <p:nvSpPr>
          <p:cNvPr id="44" name="TextBox 43"/>
          <p:cNvSpPr txBox="1"/>
          <p:nvPr/>
        </p:nvSpPr>
        <p:spPr>
          <a:xfrm>
            <a:off x="522513" y="5411613"/>
            <a:ext cx="11338560" cy="1072916"/>
          </a:xfrm>
          <a:prstGeom prst="rect">
            <a:avLst/>
          </a:prstGeom>
          <a:solidFill>
            <a:srgbClr val="74000E"/>
          </a:solidFill>
          <a:ln w="50800">
            <a:solidFill>
              <a:srgbClr val="74000E"/>
            </a:solidFill>
          </a:ln>
        </p:spPr>
        <p:txBody>
          <a:bodyPr wrap="square" lIns="121913" tIns="60957" rIns="121913" bIns="60957" rtlCol="0">
            <a:spAutoFit/>
          </a:bodyPr>
          <a:lstStyle/>
          <a:p>
            <a:pPr algn="ctr"/>
            <a:r>
              <a:rPr lang="en-US" sz="6172" dirty="0">
                <a:solidFill>
                  <a:schemeClr val="bg1"/>
                </a:solidFill>
              </a:rPr>
              <a:t>Background</a:t>
            </a:r>
          </a:p>
        </p:txBody>
      </p:sp>
      <p:sp>
        <p:nvSpPr>
          <p:cNvPr id="16" name="TextBox 15"/>
          <p:cNvSpPr txBox="1"/>
          <p:nvPr/>
        </p:nvSpPr>
        <p:spPr>
          <a:xfrm>
            <a:off x="522512" y="6748271"/>
            <a:ext cx="11338560" cy="7472704"/>
          </a:xfrm>
          <a:prstGeom prst="rect">
            <a:avLst/>
          </a:prstGeom>
          <a:noFill/>
          <a:ln w="50800">
            <a:solidFill>
              <a:srgbClr val="74000E"/>
            </a:solidFill>
          </a:ln>
        </p:spPr>
        <p:txBody>
          <a:bodyPr wrap="square" lIns="121913" tIns="60957" rIns="121913" bIns="60957" rtlCol="0" anchor="t">
            <a:noAutofit/>
          </a:bodyPr>
          <a:lstStyle/>
          <a:p>
            <a:pPr marL="587375" indent="-587375">
              <a:buFont typeface="Wingdings" panose="05000000000000000000" pitchFamily="2" charset="2"/>
              <a:buChar char="§"/>
            </a:pPr>
            <a:r>
              <a:rPr lang="en-US" sz="4800" dirty="0">
                <a:solidFill>
                  <a:srgbClr val="00144D"/>
                </a:solidFill>
                <a:latin typeface="Calibri"/>
                <a:ea typeface="Times New Roman" panose="02020603050405020304" pitchFamily="18" charset="0"/>
                <a:cs typeface="Times"/>
              </a:rPr>
              <a:t>Young adult patients often face challenges accessing care after transitioning from pediatric primary care.</a:t>
            </a:r>
          </a:p>
          <a:p>
            <a:pPr marL="587375" indent="-587375">
              <a:buFont typeface="Wingdings" panose="05000000000000000000" pitchFamily="2" charset="2"/>
              <a:buChar char="§"/>
            </a:pPr>
            <a:r>
              <a:rPr lang="en-US" sz="4800" dirty="0">
                <a:solidFill>
                  <a:srgbClr val="00144D"/>
                </a:solidFill>
                <a:latin typeface="Calibri"/>
                <a:cs typeface="Times"/>
              </a:rPr>
              <a:t>Pediatric primary care providers cite difficulty identifying adult primary care providers for their young adult patients.</a:t>
            </a:r>
            <a:endParaRPr lang="en-US" sz="4800" dirty="0">
              <a:solidFill>
                <a:srgbClr val="00144D"/>
              </a:solidFill>
              <a:latin typeface="Calibri"/>
              <a:cs typeface="Calibri"/>
            </a:endParaRPr>
          </a:p>
          <a:p>
            <a:pPr marL="587375" indent="-587375">
              <a:buFont typeface="Wingdings" panose="05000000000000000000" pitchFamily="2" charset="2"/>
              <a:buChar char="§"/>
            </a:pPr>
            <a:r>
              <a:rPr lang="en-US" sz="4800" dirty="0">
                <a:solidFill>
                  <a:srgbClr val="00144D"/>
                </a:solidFill>
                <a:latin typeface="Calibri"/>
                <a:ea typeface="Times New Roman" panose="02020603050405020304" pitchFamily="18" charset="0"/>
                <a:cs typeface="Times"/>
              </a:rPr>
              <a:t>Prior QI work at our institution identified that Med-Peds residents and faculty feel more prepared to care for young adults and fill this role.</a:t>
            </a:r>
            <a:endParaRPr lang="en-US" sz="4800" dirty="0">
              <a:solidFill>
                <a:srgbClr val="00144D"/>
              </a:solidFill>
              <a:latin typeface="Calibri"/>
              <a:cs typeface="Calibri"/>
            </a:endParaRPr>
          </a:p>
        </p:txBody>
      </p:sp>
      <p:sp>
        <p:nvSpPr>
          <p:cNvPr id="88" name="TextBox 87"/>
          <p:cNvSpPr txBox="1"/>
          <p:nvPr/>
        </p:nvSpPr>
        <p:spPr>
          <a:xfrm>
            <a:off x="548685" y="18941092"/>
            <a:ext cx="11335228" cy="1072764"/>
          </a:xfrm>
          <a:prstGeom prst="rect">
            <a:avLst/>
          </a:prstGeom>
          <a:solidFill>
            <a:srgbClr val="74000E"/>
          </a:solidFill>
          <a:ln w="50800">
            <a:solidFill>
              <a:srgbClr val="74000E"/>
            </a:solidFill>
          </a:ln>
        </p:spPr>
        <p:txBody>
          <a:bodyPr wrap="square" lIns="121913" tIns="60957" rIns="121913" bIns="60957" rtlCol="0">
            <a:spAutoFit/>
          </a:bodyPr>
          <a:lstStyle/>
          <a:p>
            <a:pPr algn="ctr"/>
            <a:r>
              <a:rPr lang="en-US" sz="6172" dirty="0">
                <a:solidFill>
                  <a:schemeClr val="bg1"/>
                </a:solidFill>
              </a:rPr>
              <a:t>Setting and Methods</a:t>
            </a:r>
          </a:p>
        </p:txBody>
      </p:sp>
      <p:sp>
        <p:nvSpPr>
          <p:cNvPr id="89" name="TextBox 88"/>
          <p:cNvSpPr txBox="1"/>
          <p:nvPr/>
        </p:nvSpPr>
        <p:spPr>
          <a:xfrm>
            <a:off x="526324" y="20217789"/>
            <a:ext cx="11338560" cy="11754971"/>
          </a:xfrm>
          <a:prstGeom prst="rect">
            <a:avLst/>
          </a:prstGeom>
          <a:noFill/>
          <a:ln w="50800">
            <a:solidFill>
              <a:srgbClr val="74000E"/>
            </a:solidFill>
          </a:ln>
        </p:spPr>
        <p:txBody>
          <a:bodyPr wrap="square" lIns="121913" tIns="60957" rIns="121913" bIns="60957" rtlCol="0" anchor="t">
            <a:noAutofit/>
          </a:bodyPr>
          <a:lstStyle/>
          <a:p>
            <a:pPr marL="587375" indent="-587375">
              <a:buFont typeface="Wingdings" panose="05000000000000000000" pitchFamily="2" charset="2"/>
              <a:buChar char="§"/>
            </a:pPr>
            <a:r>
              <a:rPr lang="en-US" sz="5000" dirty="0">
                <a:solidFill>
                  <a:srgbClr val="00144D"/>
                </a:solidFill>
                <a:latin typeface="Calibri"/>
                <a:cs typeface="Calibri"/>
              </a:rPr>
              <a:t>One internal medicine primary care clinic staffed in part by Med-Peds trainees was chosen for the study</a:t>
            </a:r>
          </a:p>
          <a:p>
            <a:pPr marL="587375" indent="-587375">
              <a:buFont typeface="Wingdings" panose="05000000000000000000" pitchFamily="2" charset="2"/>
              <a:buChar char="§"/>
            </a:pPr>
            <a:r>
              <a:rPr lang="en-US" sz="5000" dirty="0">
                <a:solidFill>
                  <a:srgbClr val="00144D"/>
                </a:solidFill>
                <a:latin typeface="Calibri"/>
                <a:cs typeface="Calibri"/>
              </a:rPr>
              <a:t>Target patients included new patients between 18-30 years of age</a:t>
            </a:r>
          </a:p>
          <a:p>
            <a:pPr marL="587375" indent="-587375">
              <a:buFont typeface="Wingdings" panose="05000000000000000000" pitchFamily="2" charset="2"/>
              <a:buChar char="§"/>
            </a:pPr>
            <a:r>
              <a:rPr lang="en-US" sz="5000" dirty="0">
                <a:solidFill>
                  <a:srgbClr val="00144D"/>
                </a:solidFill>
                <a:latin typeface="Calibri"/>
                <a:cs typeface="Calibri"/>
              </a:rPr>
              <a:t>Baseline data from the clinic was collected from July 2021-June 2022 to evaluate the number, demographics, and burden of chronic medical conditions of target patients seen by Med-Peds residents.</a:t>
            </a:r>
          </a:p>
          <a:p>
            <a:pPr marL="587375" indent="-587375">
              <a:buFont typeface="Wingdings" panose="05000000000000000000" pitchFamily="2" charset="2"/>
              <a:buChar char="§"/>
            </a:pPr>
            <a:r>
              <a:rPr lang="en-US" sz="5000" dirty="0">
                <a:solidFill>
                  <a:srgbClr val="00144D"/>
                </a:solidFill>
                <a:latin typeface="Calibri"/>
                <a:cs typeface="Calibri"/>
              </a:rPr>
              <a:t>Using a QI approach, appointment availability/ability to efficiently schedule a new patient visit appointment was chosen as an intervention.</a:t>
            </a:r>
          </a:p>
          <a:p>
            <a:endParaRPr lang="en-US" sz="5000" dirty="0">
              <a:solidFill>
                <a:srgbClr val="00144D"/>
              </a:solidFill>
              <a:latin typeface="Calibri"/>
              <a:cs typeface="Calibri"/>
            </a:endParaRPr>
          </a:p>
        </p:txBody>
      </p:sp>
      <p:sp>
        <p:nvSpPr>
          <p:cNvPr id="22" name="TextBox 21"/>
          <p:cNvSpPr txBox="1"/>
          <p:nvPr/>
        </p:nvSpPr>
        <p:spPr>
          <a:xfrm>
            <a:off x="32010745" y="5411613"/>
            <a:ext cx="11338560" cy="1072916"/>
          </a:xfrm>
          <a:prstGeom prst="rect">
            <a:avLst/>
          </a:prstGeom>
          <a:solidFill>
            <a:srgbClr val="74000E"/>
          </a:solidFill>
          <a:ln w="50800">
            <a:solidFill>
              <a:srgbClr val="74000E"/>
            </a:solidFill>
          </a:ln>
        </p:spPr>
        <p:txBody>
          <a:bodyPr wrap="square" lIns="121913" tIns="60957" rIns="121913" bIns="60957" rtlCol="0" anchor="t">
            <a:spAutoFit/>
          </a:bodyPr>
          <a:lstStyle/>
          <a:p>
            <a:pPr algn="ctr"/>
            <a:r>
              <a:rPr lang="en-US" sz="6150" dirty="0">
                <a:solidFill>
                  <a:schemeClr val="bg1"/>
                </a:solidFill>
              </a:rPr>
              <a:t>Future Directions</a:t>
            </a:r>
          </a:p>
        </p:txBody>
      </p:sp>
      <p:sp>
        <p:nvSpPr>
          <p:cNvPr id="23" name="TextBox 22"/>
          <p:cNvSpPr txBox="1"/>
          <p:nvPr/>
        </p:nvSpPr>
        <p:spPr>
          <a:xfrm>
            <a:off x="32009606" y="25029654"/>
            <a:ext cx="11338560" cy="6943106"/>
          </a:xfrm>
          <a:prstGeom prst="rect">
            <a:avLst/>
          </a:prstGeom>
          <a:noFill/>
          <a:ln w="50800">
            <a:solidFill>
              <a:srgbClr val="74000E"/>
            </a:solidFill>
          </a:ln>
        </p:spPr>
        <p:txBody>
          <a:bodyPr wrap="square" lIns="121913" tIns="60957" rIns="121913" bIns="60957" rtlCol="0" anchor="t">
            <a:noAutofit/>
          </a:bodyPr>
          <a:lstStyle/>
          <a:p>
            <a:br>
              <a:rPr lang="en-US" sz="2000" dirty="0"/>
            </a:br>
            <a:r>
              <a:rPr lang="en-US" sz="2000" b="0" i="0" dirty="0">
                <a:solidFill>
                  <a:srgbClr val="00144D"/>
                </a:solidFill>
                <a:effectLst/>
              </a:rPr>
              <a:t>American Academy of Pediatrics; American Academy of Family Physicians; American College of Physicians-American Society of Internal Medicine. A consensus statement on health care transitions for young adults with special health care needs. Pediatrics. 2002 Dec;110(6 Pt 2):1304-6. PMID: 12456949.</a:t>
            </a:r>
          </a:p>
          <a:p>
            <a:pPr algn="l"/>
            <a:endParaRPr lang="en-US" sz="2000" b="0" i="0" cap="small" dirty="0">
              <a:solidFill>
                <a:srgbClr val="00144D"/>
              </a:solidFill>
              <a:effectLst/>
            </a:endParaRPr>
          </a:p>
          <a:p>
            <a:pPr algn="l"/>
            <a:r>
              <a:rPr lang="en-US" sz="2000" b="0" i="0" dirty="0">
                <a:solidFill>
                  <a:srgbClr val="00144D"/>
                </a:solidFill>
                <a:effectLst/>
              </a:rPr>
              <a:t>McManus M, White P, Barbour A, Downing B, Hawkins K, </a:t>
            </a:r>
            <a:r>
              <a:rPr lang="en-US" sz="2000" b="0" i="0" dirty="0" err="1">
                <a:solidFill>
                  <a:srgbClr val="00144D"/>
                </a:solidFill>
                <a:effectLst/>
              </a:rPr>
              <a:t>Quion</a:t>
            </a:r>
            <a:r>
              <a:rPr lang="en-US" sz="2000" b="0" i="0" dirty="0">
                <a:solidFill>
                  <a:srgbClr val="00144D"/>
                </a:solidFill>
                <a:effectLst/>
              </a:rPr>
              <a:t> N, Tuchman L, Cooley WC, McAllister JW. Pediatric to adult transition: a quality improvement model for primary care. J </a:t>
            </a:r>
            <a:r>
              <a:rPr lang="en-US" sz="2000" b="0" i="0" dirty="0" err="1">
                <a:solidFill>
                  <a:srgbClr val="00144D"/>
                </a:solidFill>
                <a:effectLst/>
              </a:rPr>
              <a:t>Adolesc</a:t>
            </a:r>
            <a:r>
              <a:rPr lang="en-US" sz="2000" b="0" i="0" dirty="0">
                <a:solidFill>
                  <a:srgbClr val="00144D"/>
                </a:solidFill>
                <a:effectLst/>
              </a:rPr>
              <a:t> Health. 2015 Jan;56(1):73-8. </a:t>
            </a:r>
            <a:r>
              <a:rPr lang="en-US" sz="2000" b="0" i="0" dirty="0" err="1">
                <a:solidFill>
                  <a:srgbClr val="00144D"/>
                </a:solidFill>
                <a:effectLst/>
              </a:rPr>
              <a:t>doi</a:t>
            </a:r>
            <a:r>
              <a:rPr lang="en-US" sz="2000" b="0" i="0" dirty="0">
                <a:solidFill>
                  <a:srgbClr val="00144D"/>
                </a:solidFill>
                <a:effectLst/>
              </a:rPr>
              <a:t>: 10.1016/j.jadohealth.2014.08.006. </a:t>
            </a:r>
            <a:r>
              <a:rPr lang="en-US" sz="2000" b="0" i="0" dirty="0" err="1">
                <a:solidFill>
                  <a:srgbClr val="00144D"/>
                </a:solidFill>
                <a:effectLst/>
              </a:rPr>
              <a:t>Epub</a:t>
            </a:r>
            <a:r>
              <a:rPr lang="en-US" sz="2000" b="0" i="0" dirty="0">
                <a:solidFill>
                  <a:srgbClr val="00144D"/>
                </a:solidFill>
                <a:effectLst/>
              </a:rPr>
              <a:t> 2014 Oct 3. PMID: 25287984.</a:t>
            </a:r>
            <a:endParaRPr lang="en-US" sz="2000" dirty="0">
              <a:solidFill>
                <a:srgbClr val="00144D"/>
              </a:solidFill>
            </a:endParaRPr>
          </a:p>
          <a:p>
            <a:pPr algn="l"/>
            <a:br>
              <a:rPr lang="en-US" sz="2000" dirty="0">
                <a:solidFill>
                  <a:srgbClr val="00144D"/>
                </a:solidFill>
              </a:rPr>
            </a:br>
            <a:r>
              <a:rPr lang="en-US" sz="2000" b="0" i="0" dirty="0" err="1">
                <a:solidFill>
                  <a:srgbClr val="00144D"/>
                </a:solidFill>
                <a:effectLst/>
              </a:rPr>
              <a:t>Nehring</a:t>
            </a:r>
            <a:r>
              <a:rPr lang="en-US" sz="2000" b="0" i="0" dirty="0">
                <a:solidFill>
                  <a:srgbClr val="00144D"/>
                </a:solidFill>
                <a:effectLst/>
              </a:rPr>
              <a:t> WM, Betz CL, Lobo ML. Uncharted Territory: Systematic Review of Providers' Roles, Understanding, and Views Pertaining to Health Care Transition. J </a:t>
            </a:r>
            <a:r>
              <a:rPr lang="en-US" sz="2000" b="0" i="0" dirty="0" err="1">
                <a:solidFill>
                  <a:srgbClr val="00144D"/>
                </a:solidFill>
                <a:effectLst/>
              </a:rPr>
              <a:t>Pediatr</a:t>
            </a:r>
            <a:r>
              <a:rPr lang="en-US" sz="2000" b="0" i="0" dirty="0">
                <a:solidFill>
                  <a:srgbClr val="00144D"/>
                </a:solidFill>
                <a:effectLst/>
              </a:rPr>
              <a:t> </a:t>
            </a:r>
            <a:r>
              <a:rPr lang="en-US" sz="2000" b="0" i="0" dirty="0" err="1">
                <a:solidFill>
                  <a:srgbClr val="00144D"/>
                </a:solidFill>
                <a:effectLst/>
              </a:rPr>
              <a:t>Nurs</a:t>
            </a:r>
            <a:r>
              <a:rPr lang="en-US" sz="2000" b="0" i="0" dirty="0">
                <a:solidFill>
                  <a:srgbClr val="00144D"/>
                </a:solidFill>
                <a:effectLst/>
              </a:rPr>
              <a:t>. 2015 Sep-Oct;30(5):732-47. </a:t>
            </a:r>
            <a:r>
              <a:rPr lang="en-US" sz="2000" b="0" i="0" dirty="0" err="1">
                <a:solidFill>
                  <a:srgbClr val="00144D"/>
                </a:solidFill>
                <a:effectLst/>
              </a:rPr>
              <a:t>doi</a:t>
            </a:r>
            <a:r>
              <a:rPr lang="en-US" sz="2000" b="0" i="0" dirty="0">
                <a:solidFill>
                  <a:srgbClr val="00144D"/>
                </a:solidFill>
                <a:effectLst/>
              </a:rPr>
              <a:t>: 10.1016/j.pedn.2015.05.030. </a:t>
            </a:r>
            <a:r>
              <a:rPr lang="en-US" sz="2000" b="0" i="0" dirty="0" err="1">
                <a:solidFill>
                  <a:srgbClr val="00144D"/>
                </a:solidFill>
                <a:effectLst/>
              </a:rPr>
              <a:t>Epub</a:t>
            </a:r>
            <a:r>
              <a:rPr lang="en-US" sz="2000" b="0" i="0" dirty="0">
                <a:solidFill>
                  <a:srgbClr val="00144D"/>
                </a:solidFill>
                <a:effectLst/>
              </a:rPr>
              <a:t> 2015 Jul 27. PMID: 26228310.</a:t>
            </a:r>
          </a:p>
          <a:p>
            <a:pPr algn="l"/>
            <a:endParaRPr lang="en-US" sz="2000" dirty="0">
              <a:solidFill>
                <a:srgbClr val="00144D"/>
              </a:solidFill>
            </a:endParaRPr>
          </a:p>
          <a:p>
            <a:pPr algn="l"/>
            <a:r>
              <a:rPr lang="en-US" sz="2000" b="0" i="0" dirty="0">
                <a:solidFill>
                  <a:srgbClr val="00144D"/>
                </a:solidFill>
                <a:effectLst/>
              </a:rPr>
              <a:t>Okumura MJ, Kerr EA, Cabana MD, Davis MM, </a:t>
            </a:r>
            <a:r>
              <a:rPr lang="en-US" sz="2000" b="0" i="0" dirty="0" err="1">
                <a:solidFill>
                  <a:srgbClr val="00144D"/>
                </a:solidFill>
                <a:effectLst/>
              </a:rPr>
              <a:t>Demonner</a:t>
            </a:r>
            <a:r>
              <a:rPr lang="en-US" sz="2000" b="0" i="0" dirty="0">
                <a:solidFill>
                  <a:srgbClr val="00144D"/>
                </a:solidFill>
                <a:effectLst/>
              </a:rPr>
              <a:t> S, Heisler M. Physician views on barriers to primary care for young adults with childhood-onset chronic disease. Pediatrics. 2010 Apr;125(4):e748-54. </a:t>
            </a:r>
            <a:r>
              <a:rPr lang="en-US" sz="2000" b="0" i="0" dirty="0" err="1">
                <a:solidFill>
                  <a:srgbClr val="00144D"/>
                </a:solidFill>
                <a:effectLst/>
              </a:rPr>
              <a:t>doi</a:t>
            </a:r>
            <a:r>
              <a:rPr lang="en-US" sz="2000" b="0" i="0" dirty="0">
                <a:solidFill>
                  <a:srgbClr val="00144D"/>
                </a:solidFill>
                <a:effectLst/>
              </a:rPr>
              <a:t>: 10.1542/peds.2008-3451. </a:t>
            </a:r>
            <a:r>
              <a:rPr lang="en-US" sz="2000" b="0" i="0" dirty="0" err="1">
                <a:solidFill>
                  <a:srgbClr val="00144D"/>
                </a:solidFill>
                <a:effectLst/>
              </a:rPr>
              <a:t>Epub</a:t>
            </a:r>
            <a:r>
              <a:rPr lang="en-US" sz="2000" b="0" i="0" dirty="0">
                <a:solidFill>
                  <a:srgbClr val="00144D"/>
                </a:solidFill>
                <a:effectLst/>
              </a:rPr>
              <a:t> 2010 Mar 15. PMID: 20231189.</a:t>
            </a:r>
            <a:endParaRPr lang="en-US" sz="2000" dirty="0">
              <a:solidFill>
                <a:srgbClr val="00144D"/>
              </a:solidFill>
              <a:cs typeface="Times New Roman"/>
            </a:endParaRPr>
          </a:p>
          <a:p>
            <a:br>
              <a:rPr lang="en-US" sz="2000" dirty="0">
                <a:solidFill>
                  <a:srgbClr val="00144D"/>
                </a:solidFill>
              </a:rPr>
            </a:br>
            <a:r>
              <a:rPr lang="en-US" sz="2000" b="0" i="0" dirty="0" err="1">
                <a:solidFill>
                  <a:srgbClr val="00144D"/>
                </a:solidFill>
                <a:effectLst/>
              </a:rPr>
              <a:t>Szalda</a:t>
            </a:r>
            <a:r>
              <a:rPr lang="en-US" sz="2000" b="0" i="0" dirty="0">
                <a:solidFill>
                  <a:srgbClr val="00144D"/>
                </a:solidFill>
                <a:effectLst/>
              </a:rPr>
              <a:t> D, Steinway C, Greenberg A, Quinn S, </a:t>
            </a:r>
            <a:r>
              <a:rPr lang="en-US" sz="2000" b="0" i="0" dirty="0" err="1">
                <a:solidFill>
                  <a:srgbClr val="00144D"/>
                </a:solidFill>
                <a:effectLst/>
              </a:rPr>
              <a:t>Stollon</a:t>
            </a:r>
            <a:r>
              <a:rPr lang="en-US" sz="2000" b="0" i="0" dirty="0">
                <a:solidFill>
                  <a:srgbClr val="00144D"/>
                </a:solidFill>
                <a:effectLst/>
              </a:rPr>
              <a:t> N, Wu K, Trachtenberg S, Jan S. Developing a Hospital-Wide Transition Program for Young Adults With Medical Complexity. J </a:t>
            </a:r>
            <a:r>
              <a:rPr lang="en-US" sz="2000" b="0" i="0" dirty="0" err="1">
                <a:solidFill>
                  <a:srgbClr val="00144D"/>
                </a:solidFill>
                <a:effectLst/>
              </a:rPr>
              <a:t>Adolesc</a:t>
            </a:r>
            <a:r>
              <a:rPr lang="en-US" sz="2000" b="0" i="0" dirty="0">
                <a:solidFill>
                  <a:srgbClr val="00144D"/>
                </a:solidFill>
                <a:effectLst/>
              </a:rPr>
              <a:t> Health. 2019 Oct;65(4):476-482. </a:t>
            </a:r>
            <a:r>
              <a:rPr lang="en-US" sz="2000" b="0" i="0" dirty="0" err="1">
                <a:solidFill>
                  <a:srgbClr val="00144D"/>
                </a:solidFill>
                <a:effectLst/>
              </a:rPr>
              <a:t>doi</a:t>
            </a:r>
            <a:r>
              <a:rPr lang="en-US" sz="2000" b="0" i="0" dirty="0">
                <a:solidFill>
                  <a:srgbClr val="00144D"/>
                </a:solidFill>
                <a:effectLst/>
              </a:rPr>
              <a:t>: 10.1016/j.jadohealth.2019.04.008. </a:t>
            </a:r>
            <a:r>
              <a:rPr lang="en-US" sz="2000" b="0" i="0" dirty="0" err="1">
                <a:solidFill>
                  <a:srgbClr val="00144D"/>
                </a:solidFill>
                <a:effectLst/>
              </a:rPr>
              <a:t>Epub</a:t>
            </a:r>
            <a:r>
              <a:rPr lang="en-US" sz="2000" b="0" i="0" dirty="0">
                <a:solidFill>
                  <a:srgbClr val="00144D"/>
                </a:solidFill>
                <a:effectLst/>
              </a:rPr>
              <a:t> 2019 Jul 2. PMID: 31277993.</a:t>
            </a:r>
            <a:endParaRPr lang="en-US" sz="2000" dirty="0">
              <a:solidFill>
                <a:srgbClr val="00144D"/>
              </a:solidFill>
              <a:cs typeface="Times New Roman"/>
            </a:endParaRPr>
          </a:p>
          <a:p>
            <a:pPr>
              <a:buFont typeface="Arial"/>
              <a:buChar char="•"/>
            </a:pPr>
            <a:endParaRPr lang="en-US" sz="2000" dirty="0">
              <a:solidFill>
                <a:srgbClr val="00144D"/>
              </a:solidFill>
              <a:cs typeface="Times New Roman"/>
            </a:endParaRPr>
          </a:p>
        </p:txBody>
      </p:sp>
      <p:sp>
        <p:nvSpPr>
          <p:cNvPr id="24" name="TextBox 23"/>
          <p:cNvSpPr txBox="1"/>
          <p:nvPr/>
        </p:nvSpPr>
        <p:spPr>
          <a:xfrm>
            <a:off x="534300" y="14424908"/>
            <a:ext cx="11338560" cy="1072916"/>
          </a:xfrm>
          <a:prstGeom prst="rect">
            <a:avLst/>
          </a:prstGeom>
          <a:solidFill>
            <a:srgbClr val="74000E"/>
          </a:solidFill>
          <a:ln w="50800">
            <a:solidFill>
              <a:srgbClr val="74000E"/>
            </a:solidFill>
          </a:ln>
        </p:spPr>
        <p:txBody>
          <a:bodyPr wrap="square" lIns="121913" tIns="60957" rIns="121913" bIns="60957" rtlCol="0">
            <a:spAutoFit/>
          </a:bodyPr>
          <a:lstStyle/>
          <a:p>
            <a:pPr algn="ctr"/>
            <a:r>
              <a:rPr lang="en-US" sz="6172" dirty="0">
                <a:solidFill>
                  <a:schemeClr val="bg1"/>
                </a:solidFill>
              </a:rPr>
              <a:t>Goals and Objectives</a:t>
            </a:r>
          </a:p>
        </p:txBody>
      </p:sp>
      <p:sp>
        <p:nvSpPr>
          <p:cNvPr id="25" name="TextBox 24"/>
          <p:cNvSpPr txBox="1"/>
          <p:nvPr/>
        </p:nvSpPr>
        <p:spPr>
          <a:xfrm>
            <a:off x="534300" y="15727679"/>
            <a:ext cx="11338560" cy="3049391"/>
          </a:xfrm>
          <a:prstGeom prst="rect">
            <a:avLst/>
          </a:prstGeom>
          <a:noFill/>
          <a:ln w="50800">
            <a:solidFill>
              <a:srgbClr val="74000E"/>
            </a:solidFill>
          </a:ln>
        </p:spPr>
        <p:txBody>
          <a:bodyPr wrap="square" lIns="121913" tIns="60957" rIns="121913" bIns="60957" rtlCol="0" anchor="t">
            <a:noAutofit/>
          </a:bodyPr>
          <a:lstStyle/>
          <a:p>
            <a:pPr marL="584835" indent="-584835">
              <a:buFont typeface="Wingdings" panose="05000000000000000000" pitchFamily="2" charset="2"/>
              <a:buChar char="§"/>
            </a:pPr>
            <a:r>
              <a:rPr lang="en-US" sz="4800" dirty="0">
                <a:solidFill>
                  <a:srgbClr val="00144D"/>
                </a:solidFill>
                <a:latin typeface="Calibri"/>
                <a:cs typeface="Calibri"/>
              </a:rPr>
              <a:t>This project aimed to enhance access to adult primary care providers for young adults transitioning out of pediatric primary care. </a:t>
            </a:r>
            <a:r>
              <a:rPr lang="en-US" sz="4000" dirty="0">
                <a:solidFill>
                  <a:srgbClr val="00144D"/>
                </a:solidFill>
                <a:latin typeface="Calibri"/>
                <a:ea typeface="Times"/>
                <a:cs typeface="Times"/>
              </a:rPr>
              <a:t>​</a:t>
            </a:r>
            <a:endParaRPr lang="en-US" sz="4000" dirty="0">
              <a:solidFill>
                <a:srgbClr val="00144D"/>
              </a:solidFill>
              <a:latin typeface="Calibri"/>
              <a:cs typeface="Calibri"/>
            </a:endParaRPr>
          </a:p>
        </p:txBody>
      </p:sp>
      <p:sp>
        <p:nvSpPr>
          <p:cNvPr id="2" name="TextBox 1">
            <a:extLst>
              <a:ext uri="{FF2B5EF4-FFF2-40B4-BE49-F238E27FC236}">
                <a16:creationId xmlns:a16="http://schemas.microsoft.com/office/drawing/2014/main" id="{4D08CFA9-5259-4282-A62A-0A2AAAE8A448}"/>
              </a:ext>
            </a:extLst>
          </p:cNvPr>
          <p:cNvSpPr txBox="1"/>
          <p:nvPr/>
        </p:nvSpPr>
        <p:spPr>
          <a:xfrm>
            <a:off x="5669279" y="492305"/>
            <a:ext cx="30449521" cy="4580741"/>
          </a:xfrm>
          <a:prstGeom prst="rect">
            <a:avLst/>
          </a:prstGeom>
          <a:noFill/>
        </p:spPr>
        <p:txBody>
          <a:bodyPr wrap="square" lIns="91440" tIns="45720" rIns="91440" bIns="45720" rtlCol="0" anchor="t">
            <a:spAutoFit/>
          </a:bodyPr>
          <a:lstStyle/>
          <a:p>
            <a:pPr algn="ctr">
              <a:spcAft>
                <a:spcPts val="686"/>
              </a:spcAft>
            </a:pPr>
            <a:r>
              <a:rPr lang="en-US" sz="8000" b="1" dirty="0">
                <a:solidFill>
                  <a:srgbClr val="00144D"/>
                </a:solidFill>
              </a:rPr>
              <a:t>Transitioning Adolescents and Young Adults to Adult Primary Care: </a:t>
            </a:r>
          </a:p>
          <a:p>
            <a:pPr algn="ctr">
              <a:spcAft>
                <a:spcPts val="686"/>
              </a:spcAft>
            </a:pPr>
            <a:r>
              <a:rPr lang="en-US" sz="8000" b="1" dirty="0">
                <a:solidFill>
                  <a:srgbClr val="00144D"/>
                </a:solidFill>
              </a:rPr>
              <a:t>A Resident-led Quality Improvement Initiative</a:t>
            </a:r>
          </a:p>
          <a:p>
            <a:pPr algn="ctr">
              <a:spcAft>
                <a:spcPts val="686"/>
              </a:spcAft>
            </a:pPr>
            <a:r>
              <a:rPr lang="en-US" sz="6000" b="1" dirty="0">
                <a:solidFill>
                  <a:srgbClr val="00144D"/>
                </a:solidFill>
              </a:rPr>
              <a:t>Erin Tully MD, Madeline Chandra MD, Kevin Ackerman MD, Swati Goel MD, </a:t>
            </a:r>
            <a:r>
              <a:rPr lang="en-US" sz="6000" b="1" dirty="0" err="1">
                <a:solidFill>
                  <a:srgbClr val="00144D"/>
                </a:solidFill>
              </a:rPr>
              <a:t>Dava</a:t>
            </a:r>
            <a:r>
              <a:rPr lang="en-US" sz="6000" b="1" dirty="0">
                <a:solidFill>
                  <a:srgbClr val="00144D"/>
                </a:solidFill>
              </a:rPr>
              <a:t> </a:t>
            </a:r>
            <a:r>
              <a:rPr lang="en-US" sz="6000" b="1" dirty="0" err="1">
                <a:solidFill>
                  <a:srgbClr val="00144D"/>
                </a:solidFill>
              </a:rPr>
              <a:t>Szalda</a:t>
            </a:r>
            <a:r>
              <a:rPr lang="en-US" sz="6000" b="1" dirty="0">
                <a:solidFill>
                  <a:srgbClr val="00144D"/>
                </a:solidFill>
              </a:rPr>
              <a:t> MD </a:t>
            </a:r>
            <a:r>
              <a:rPr lang="en-US" sz="5400" dirty="0">
                <a:solidFill>
                  <a:srgbClr val="74000E"/>
                </a:solidFill>
              </a:rPr>
              <a:t>University of Pennsylvania Health System and Children's Hospital of Philadelphia</a:t>
            </a:r>
            <a:endParaRPr lang="en-US" sz="5400" dirty="0"/>
          </a:p>
        </p:txBody>
      </p:sp>
      <p:sp>
        <p:nvSpPr>
          <p:cNvPr id="27" name="TextBox 26">
            <a:extLst>
              <a:ext uri="{FF2B5EF4-FFF2-40B4-BE49-F238E27FC236}">
                <a16:creationId xmlns:a16="http://schemas.microsoft.com/office/drawing/2014/main" id="{BB8577E4-220F-48BD-94CA-0934442BF970}"/>
              </a:ext>
            </a:extLst>
          </p:cNvPr>
          <p:cNvSpPr txBox="1"/>
          <p:nvPr/>
        </p:nvSpPr>
        <p:spPr>
          <a:xfrm>
            <a:off x="12237469" y="5428343"/>
            <a:ext cx="19421856" cy="1072916"/>
          </a:xfrm>
          <a:prstGeom prst="rect">
            <a:avLst/>
          </a:prstGeom>
          <a:solidFill>
            <a:srgbClr val="74000E"/>
          </a:solidFill>
          <a:ln w="50800">
            <a:solidFill>
              <a:srgbClr val="74000E"/>
            </a:solidFill>
          </a:ln>
        </p:spPr>
        <p:txBody>
          <a:bodyPr wrap="square" lIns="121913" tIns="60957" rIns="121913" bIns="60957" rtlCol="0" anchor="t">
            <a:spAutoFit/>
          </a:bodyPr>
          <a:lstStyle/>
          <a:p>
            <a:pPr algn="ctr"/>
            <a:r>
              <a:rPr lang="en-US" sz="6150" dirty="0">
                <a:solidFill>
                  <a:schemeClr val="bg1"/>
                </a:solidFill>
              </a:rPr>
              <a:t>Project Design</a:t>
            </a:r>
          </a:p>
        </p:txBody>
      </p:sp>
      <p:sp>
        <p:nvSpPr>
          <p:cNvPr id="28" name="TextBox 27">
            <a:extLst>
              <a:ext uri="{FF2B5EF4-FFF2-40B4-BE49-F238E27FC236}">
                <a16:creationId xmlns:a16="http://schemas.microsoft.com/office/drawing/2014/main" id="{9660A3AF-E7DA-49C5-8790-9023032BC1D2}"/>
              </a:ext>
            </a:extLst>
          </p:cNvPr>
          <p:cNvSpPr txBox="1"/>
          <p:nvPr/>
        </p:nvSpPr>
        <p:spPr>
          <a:xfrm>
            <a:off x="12287777" y="6748270"/>
            <a:ext cx="19360843" cy="10395778"/>
          </a:xfrm>
          <a:prstGeom prst="rect">
            <a:avLst/>
          </a:prstGeom>
          <a:solidFill>
            <a:schemeClr val="bg1"/>
          </a:solidFill>
          <a:ln w="50800">
            <a:solidFill>
              <a:srgbClr val="74000E"/>
            </a:solidFill>
          </a:ln>
          <a:effectLst/>
        </p:spPr>
        <p:txBody>
          <a:bodyPr wrap="square" lIns="121913" tIns="60957" rIns="121913" bIns="60957" rtlCol="0" anchor="t">
            <a:noAutofit/>
          </a:bodyPr>
          <a:lstStyle/>
          <a:p>
            <a:endParaRPr lang="en-US" sz="4400" dirty="0">
              <a:solidFill>
                <a:srgbClr val="00144D"/>
              </a:solidFill>
              <a:latin typeface="Calibri"/>
              <a:cs typeface="Calibri"/>
            </a:endParaRPr>
          </a:p>
          <a:p>
            <a:pPr marL="587375" indent="-587375">
              <a:buFont typeface="Wingdings,Sans-Serif"/>
              <a:buChar char="§"/>
            </a:pPr>
            <a:endParaRPr lang="en-US" sz="4400" dirty="0">
              <a:solidFill>
                <a:srgbClr val="00144D"/>
              </a:solidFill>
              <a:latin typeface="Calibri"/>
              <a:cs typeface="Arial"/>
            </a:endParaRPr>
          </a:p>
          <a:p>
            <a:endParaRPr lang="en-US" sz="9600" dirty="0">
              <a:solidFill>
                <a:srgbClr val="00144D"/>
              </a:solidFill>
              <a:cs typeface="Calibri"/>
            </a:endParaRPr>
          </a:p>
          <a:p>
            <a:endParaRPr lang="en-US" sz="6000" dirty="0">
              <a:solidFill>
                <a:srgbClr val="00144D"/>
              </a:solidFill>
              <a:latin typeface="Calibri"/>
              <a:cs typeface="Times New Roman"/>
            </a:endParaRPr>
          </a:p>
        </p:txBody>
      </p:sp>
      <p:graphicFrame>
        <p:nvGraphicFramePr>
          <p:cNvPr id="50" name="Chart 49">
            <a:extLst>
              <a:ext uri="{FF2B5EF4-FFF2-40B4-BE49-F238E27FC236}">
                <a16:creationId xmlns:a16="http://schemas.microsoft.com/office/drawing/2014/main" id="{EDF1CCA0-8B1F-49A7-86DC-A7709F61217D}"/>
              </a:ext>
            </a:extLst>
          </p:cNvPr>
          <p:cNvGraphicFramePr>
            <a:graphicFrameLocks/>
          </p:cNvGraphicFramePr>
          <p:nvPr>
            <p:extLst>
              <p:ext uri="{D42A27DB-BD31-4B8C-83A1-F6EECF244321}">
                <p14:modId xmlns:p14="http://schemas.microsoft.com/office/powerpoint/2010/main" val="2722956656"/>
              </p:ext>
            </p:extLst>
          </p:nvPr>
        </p:nvGraphicFramePr>
        <p:xfrm>
          <a:off x="32073697" y="7455375"/>
          <a:ext cx="11275220" cy="2994968"/>
        </p:xfrm>
        <a:graphic>
          <a:graphicData uri="http://schemas.openxmlformats.org/drawingml/2006/chart">
            <c:chart xmlns:c="http://schemas.openxmlformats.org/drawingml/2006/chart" xmlns:r="http://schemas.openxmlformats.org/officeDocument/2006/relationships" r:id="rId4"/>
          </a:graphicData>
        </a:graphic>
      </p:graphicFrame>
      <p:sp>
        <p:nvSpPr>
          <p:cNvPr id="77" name="TextBox 76">
            <a:extLst>
              <a:ext uri="{FF2B5EF4-FFF2-40B4-BE49-F238E27FC236}">
                <a16:creationId xmlns:a16="http://schemas.microsoft.com/office/drawing/2014/main" id="{B5D9C331-9ECC-4D5A-B0B0-A574380E2AD5}"/>
              </a:ext>
            </a:extLst>
          </p:cNvPr>
          <p:cNvSpPr txBox="1"/>
          <p:nvPr/>
        </p:nvSpPr>
        <p:spPr>
          <a:xfrm>
            <a:off x="32009606" y="14455493"/>
            <a:ext cx="11338560" cy="8643153"/>
          </a:xfrm>
          <a:prstGeom prst="rect">
            <a:avLst/>
          </a:prstGeom>
          <a:noFill/>
          <a:ln w="50800">
            <a:solidFill>
              <a:srgbClr val="74000E"/>
            </a:solidFill>
          </a:ln>
        </p:spPr>
        <p:txBody>
          <a:bodyPr wrap="square" lIns="121913" tIns="60957" rIns="121913" bIns="60957" rtlCol="0" anchor="t">
            <a:noAutofit/>
          </a:bodyPr>
          <a:lstStyle/>
          <a:p>
            <a:pPr marL="685800" indent="-685800">
              <a:buFont typeface="Wingdings" pitchFamily="2" charset="2"/>
              <a:buChar char="§"/>
            </a:pPr>
            <a:r>
              <a:rPr lang="en-US" sz="5400" dirty="0">
                <a:solidFill>
                  <a:srgbClr val="00144D"/>
                </a:solidFill>
                <a:latin typeface="Calibri"/>
                <a:cs typeface="Times"/>
              </a:rPr>
              <a:t>Adding reserved new patient visit appointment slots for young adult patients is an effective method to increase the number of young adult new patients seen by Med-Peds trainees.</a:t>
            </a:r>
          </a:p>
          <a:p>
            <a:pPr marL="608965" indent="-608965">
              <a:buFont typeface="Wingdings" pitchFamily="-65" charset="2"/>
              <a:buChar char="§"/>
            </a:pPr>
            <a:r>
              <a:rPr lang="en-US" sz="5400" dirty="0">
                <a:solidFill>
                  <a:srgbClr val="00144D"/>
                </a:solidFill>
                <a:latin typeface="Calibri"/>
                <a:cs typeface="Times"/>
              </a:rPr>
              <a:t>Trainee QI activities can add robust access for young adult patients in adult primary care. </a:t>
            </a:r>
          </a:p>
        </p:txBody>
      </p:sp>
      <p:sp>
        <p:nvSpPr>
          <p:cNvPr id="78" name="TextBox 77">
            <a:extLst>
              <a:ext uri="{FF2B5EF4-FFF2-40B4-BE49-F238E27FC236}">
                <a16:creationId xmlns:a16="http://schemas.microsoft.com/office/drawing/2014/main" id="{8991B38F-FDE5-460D-A796-7FD5B2CF0075}"/>
              </a:ext>
            </a:extLst>
          </p:cNvPr>
          <p:cNvSpPr txBox="1"/>
          <p:nvPr/>
        </p:nvSpPr>
        <p:spPr>
          <a:xfrm>
            <a:off x="32009606" y="13040078"/>
            <a:ext cx="11338560" cy="1072916"/>
          </a:xfrm>
          <a:prstGeom prst="rect">
            <a:avLst/>
          </a:prstGeom>
          <a:solidFill>
            <a:srgbClr val="74000E"/>
          </a:solidFill>
          <a:ln w="50800">
            <a:solidFill>
              <a:srgbClr val="74000E"/>
            </a:solidFill>
          </a:ln>
        </p:spPr>
        <p:txBody>
          <a:bodyPr wrap="square" lIns="121913" tIns="60957" rIns="121913" bIns="60957" rtlCol="0">
            <a:spAutoFit/>
          </a:bodyPr>
          <a:lstStyle/>
          <a:p>
            <a:pPr algn="ctr"/>
            <a:r>
              <a:rPr lang="en-US" sz="6172" dirty="0">
                <a:solidFill>
                  <a:schemeClr val="bg1"/>
                </a:solidFill>
              </a:rPr>
              <a:t>Conclusions</a:t>
            </a:r>
          </a:p>
        </p:txBody>
      </p:sp>
      <p:sp>
        <p:nvSpPr>
          <p:cNvPr id="3" name="TextBox 2">
            <a:extLst>
              <a:ext uri="{FF2B5EF4-FFF2-40B4-BE49-F238E27FC236}">
                <a16:creationId xmlns:a16="http://schemas.microsoft.com/office/drawing/2014/main" id="{1E2A8294-36C6-00CF-99A8-6855CAB20922}"/>
              </a:ext>
            </a:extLst>
          </p:cNvPr>
          <p:cNvSpPr txBox="1">
            <a:spLocks/>
          </p:cNvSpPr>
          <p:nvPr/>
        </p:nvSpPr>
        <p:spPr>
          <a:xfrm>
            <a:off x="32053437" y="6768240"/>
            <a:ext cx="11340759" cy="5903055"/>
          </a:xfrm>
          <a:prstGeom prst="rect">
            <a:avLst/>
          </a:prstGeom>
          <a:solidFill>
            <a:schemeClr val="bg1"/>
          </a:solidFill>
          <a:ln w="50800">
            <a:solidFill>
              <a:srgbClr val="74000E"/>
            </a:solidFill>
          </a:ln>
          <a:effectLst/>
        </p:spPr>
        <p:txBody>
          <a:bodyPr wrap="square" lIns="121913" tIns="60957" rIns="121913" bIns="60957" rtlCol="0" anchor="t">
            <a:noAutofit/>
          </a:bodyPr>
          <a:lstStyle/>
          <a:p>
            <a:pPr marL="4101465" lvl="2"/>
            <a:endParaRPr lang="en-US" sz="4400" dirty="0">
              <a:solidFill>
                <a:srgbClr val="00144D"/>
              </a:solidFill>
              <a:cs typeface="Calibri"/>
            </a:endParaRPr>
          </a:p>
          <a:p>
            <a:pPr marL="548005" indent="-548005">
              <a:buFont typeface="Wingdings" pitchFamily="-65" charset="2"/>
              <a:buChar char="§"/>
            </a:pPr>
            <a:r>
              <a:rPr lang="en-US" sz="5000" dirty="0">
                <a:solidFill>
                  <a:srgbClr val="00144D"/>
                </a:solidFill>
                <a:cs typeface="Calibri"/>
              </a:rPr>
              <a:t> Subsequent cycles will aim to address additional barriers to accessing reserved appointment slots and further focus on patients with medical complexity, intellectual disabilities or social barriers to transition to adult primary care </a:t>
            </a:r>
          </a:p>
          <a:p>
            <a:pPr marL="548005" indent="-548005">
              <a:buFont typeface="Wingdings" pitchFamily="-65" charset="2"/>
              <a:buChar char="§"/>
            </a:pPr>
            <a:endParaRPr lang="en-US" sz="4800" dirty="0">
              <a:solidFill>
                <a:srgbClr val="00144D"/>
              </a:solidFill>
              <a:cs typeface="Calibri"/>
            </a:endParaRPr>
          </a:p>
        </p:txBody>
      </p:sp>
      <p:sp>
        <p:nvSpPr>
          <p:cNvPr id="6" name="TextBox 5">
            <a:extLst>
              <a:ext uri="{FF2B5EF4-FFF2-40B4-BE49-F238E27FC236}">
                <a16:creationId xmlns:a16="http://schemas.microsoft.com/office/drawing/2014/main" id="{9BEA9F28-F0A1-FD43-08AF-254CBDEF9E9A}"/>
              </a:ext>
            </a:extLst>
          </p:cNvPr>
          <p:cNvSpPr txBox="1"/>
          <p:nvPr/>
        </p:nvSpPr>
        <p:spPr>
          <a:xfrm>
            <a:off x="12257795" y="18941092"/>
            <a:ext cx="19300883" cy="13031668"/>
          </a:xfrm>
          <a:prstGeom prst="rect">
            <a:avLst/>
          </a:prstGeom>
          <a:solidFill>
            <a:schemeClr val="bg1"/>
          </a:solidFill>
          <a:ln w="50800">
            <a:solidFill>
              <a:srgbClr val="74000E"/>
            </a:solidFill>
          </a:ln>
          <a:effectLst/>
        </p:spPr>
        <p:txBody>
          <a:bodyPr wrap="square" lIns="121913" tIns="60957" rIns="121913" bIns="60957" rtlCol="0" anchor="t">
            <a:noAutofit/>
          </a:bodyPr>
          <a:lstStyle/>
          <a:p>
            <a:pPr algn="ctr"/>
            <a:r>
              <a:rPr lang="en-US" sz="5400" b="1" dirty="0">
                <a:solidFill>
                  <a:srgbClr val="00144D"/>
                </a:solidFill>
                <a:latin typeface="Calibri"/>
                <a:cs typeface="Times New Roman"/>
              </a:rPr>
              <a:t> </a:t>
            </a:r>
          </a:p>
          <a:p>
            <a:endParaRPr lang="en-US" sz="6000" dirty="0">
              <a:solidFill>
                <a:srgbClr val="00144D"/>
              </a:solidFill>
              <a:latin typeface="Calibri"/>
              <a:cs typeface="Times New Roman"/>
            </a:endParaRPr>
          </a:p>
          <a:p>
            <a:endParaRPr lang="en-US" sz="9600" dirty="0">
              <a:solidFill>
                <a:srgbClr val="00144D"/>
              </a:solidFill>
              <a:latin typeface="Calibri"/>
              <a:cs typeface="Calibri"/>
            </a:endParaRPr>
          </a:p>
          <a:p>
            <a:endParaRPr lang="en-US" sz="4400" dirty="0">
              <a:solidFill>
                <a:srgbClr val="00144D"/>
              </a:solidFill>
              <a:latin typeface="Calibri"/>
              <a:cs typeface="Arial"/>
            </a:endParaRPr>
          </a:p>
          <a:p>
            <a:endParaRPr lang="en-US" sz="9600" dirty="0">
              <a:solidFill>
                <a:srgbClr val="00144D"/>
              </a:solidFill>
              <a:latin typeface="Calibri"/>
              <a:cs typeface="Calibri"/>
            </a:endParaRPr>
          </a:p>
          <a:p>
            <a:endParaRPr lang="en-US" sz="6000" dirty="0">
              <a:solidFill>
                <a:srgbClr val="00144D"/>
              </a:solidFill>
              <a:cs typeface="Times New Roman"/>
            </a:endParaRPr>
          </a:p>
        </p:txBody>
      </p:sp>
      <p:sp>
        <p:nvSpPr>
          <p:cNvPr id="7" name="TextBox 6">
            <a:extLst>
              <a:ext uri="{FF2B5EF4-FFF2-40B4-BE49-F238E27FC236}">
                <a16:creationId xmlns:a16="http://schemas.microsoft.com/office/drawing/2014/main" id="{9A6627D8-849C-B769-7587-B4BB657FDB4D}"/>
              </a:ext>
            </a:extLst>
          </p:cNvPr>
          <p:cNvSpPr txBox="1"/>
          <p:nvPr/>
        </p:nvSpPr>
        <p:spPr>
          <a:xfrm>
            <a:off x="12274631" y="17597558"/>
            <a:ext cx="19331915" cy="1072916"/>
          </a:xfrm>
          <a:prstGeom prst="rect">
            <a:avLst/>
          </a:prstGeom>
          <a:solidFill>
            <a:srgbClr val="74000E"/>
          </a:solidFill>
          <a:ln w="50800">
            <a:solidFill>
              <a:srgbClr val="74000E"/>
            </a:solidFill>
          </a:ln>
        </p:spPr>
        <p:txBody>
          <a:bodyPr wrap="square" lIns="121913" tIns="60957" rIns="121913" bIns="60957" rtlCol="0" anchor="t">
            <a:spAutoFit/>
          </a:bodyPr>
          <a:lstStyle/>
          <a:p>
            <a:pPr algn="ctr"/>
            <a:r>
              <a:rPr lang="en-US" sz="6150" dirty="0">
                <a:solidFill>
                  <a:schemeClr val="bg1"/>
                </a:solidFill>
              </a:rPr>
              <a:t>Results</a:t>
            </a:r>
          </a:p>
        </p:txBody>
      </p:sp>
      <p:sp>
        <p:nvSpPr>
          <p:cNvPr id="9" name="TextBox 8">
            <a:extLst>
              <a:ext uri="{FF2B5EF4-FFF2-40B4-BE49-F238E27FC236}">
                <a16:creationId xmlns:a16="http://schemas.microsoft.com/office/drawing/2014/main" id="{08F4F72B-180A-456F-22D7-D8D4421B6548}"/>
              </a:ext>
            </a:extLst>
          </p:cNvPr>
          <p:cNvSpPr txBox="1"/>
          <p:nvPr/>
        </p:nvSpPr>
        <p:spPr>
          <a:xfrm>
            <a:off x="36118800" y="32183909"/>
            <a:ext cx="7463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3371"/>
                </a:solidFill>
                <a:cs typeface="Calibri"/>
              </a:rPr>
              <a:t>Authors have no financial relationships to disclose</a:t>
            </a:r>
          </a:p>
        </p:txBody>
      </p:sp>
      <p:pic>
        <p:nvPicPr>
          <p:cNvPr id="12" name="Picture 11" descr="A black background with blue text&#10;&#10;Description automatically generated">
            <a:extLst>
              <a:ext uri="{FF2B5EF4-FFF2-40B4-BE49-F238E27FC236}">
                <a16:creationId xmlns:a16="http://schemas.microsoft.com/office/drawing/2014/main" id="{21B8C22E-83C1-2BE8-C4EB-CF5C983CC689}"/>
              </a:ext>
            </a:extLst>
          </p:cNvPr>
          <p:cNvPicPr>
            <a:picLocks noChangeAspect="1"/>
          </p:cNvPicPr>
          <p:nvPr/>
        </p:nvPicPr>
        <p:blipFill>
          <a:blip r:embed="rId5"/>
          <a:stretch>
            <a:fillRect/>
          </a:stretch>
        </p:blipFill>
        <p:spPr>
          <a:xfrm>
            <a:off x="35341561" y="945641"/>
            <a:ext cx="7923722" cy="3586656"/>
          </a:xfrm>
          <a:prstGeom prst="rect">
            <a:avLst/>
          </a:prstGeom>
        </p:spPr>
      </p:pic>
      <p:pic>
        <p:nvPicPr>
          <p:cNvPr id="30" name="Picture 29" descr="A blue and white striped chart&#10;&#10;Description automatically generated">
            <a:extLst>
              <a:ext uri="{FF2B5EF4-FFF2-40B4-BE49-F238E27FC236}">
                <a16:creationId xmlns:a16="http://schemas.microsoft.com/office/drawing/2014/main" id="{5D966AF9-30FB-5DF4-8412-C6ADD74DC249}"/>
              </a:ext>
            </a:extLst>
          </p:cNvPr>
          <p:cNvPicPr>
            <a:picLocks noChangeAspect="1"/>
          </p:cNvPicPr>
          <p:nvPr/>
        </p:nvPicPr>
        <p:blipFill>
          <a:blip r:embed="rId6"/>
          <a:stretch>
            <a:fillRect/>
          </a:stretch>
        </p:blipFill>
        <p:spPr>
          <a:xfrm>
            <a:off x="12657462" y="8533568"/>
            <a:ext cx="10120772" cy="6349534"/>
          </a:xfrm>
          <a:prstGeom prst="rect">
            <a:avLst/>
          </a:prstGeom>
          <a:ln>
            <a:solidFill>
              <a:srgbClr val="00144D"/>
            </a:solidFill>
          </a:ln>
        </p:spPr>
      </p:pic>
      <p:pic>
        <p:nvPicPr>
          <p:cNvPr id="1026" name="Picture 2">
            <a:extLst>
              <a:ext uri="{FF2B5EF4-FFF2-40B4-BE49-F238E27FC236}">
                <a16:creationId xmlns:a16="http://schemas.microsoft.com/office/drawing/2014/main" id="{F1D81BCC-429B-8F23-C723-165486160C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9594" y="19848113"/>
            <a:ext cx="16313749" cy="9749864"/>
          </a:xfrm>
          <a:prstGeom prst="rect">
            <a:avLst/>
          </a:prstGeom>
          <a:noFill/>
          <a:ln>
            <a:solidFill>
              <a:srgbClr val="74000E"/>
            </a:solidFill>
          </a:ln>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34531ED6-4099-1028-6A1B-1844382C99DB}"/>
              </a:ext>
            </a:extLst>
          </p:cNvPr>
          <p:cNvCxnSpPr>
            <a:cxnSpLocks/>
          </p:cNvCxnSpPr>
          <p:nvPr/>
        </p:nvCxnSpPr>
        <p:spPr>
          <a:xfrm>
            <a:off x="24270346" y="20861867"/>
            <a:ext cx="0" cy="7145866"/>
          </a:xfrm>
          <a:prstGeom prst="line">
            <a:avLst/>
          </a:prstGeom>
          <a:ln>
            <a:solidFill>
              <a:srgbClr val="79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FD2F2D1-6660-D880-904A-333943007C55}"/>
              </a:ext>
            </a:extLst>
          </p:cNvPr>
          <p:cNvCxnSpPr>
            <a:cxnSpLocks/>
          </p:cNvCxnSpPr>
          <p:nvPr/>
        </p:nvCxnSpPr>
        <p:spPr>
          <a:xfrm>
            <a:off x="27480259" y="20861867"/>
            <a:ext cx="0" cy="7145866"/>
          </a:xfrm>
          <a:prstGeom prst="line">
            <a:avLst/>
          </a:prstGeom>
          <a:ln>
            <a:solidFill>
              <a:srgbClr val="790000"/>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FD6B83B-8F61-0A0A-BC37-B768991CC3CD}"/>
              </a:ext>
            </a:extLst>
          </p:cNvPr>
          <p:cNvSpPr txBox="1"/>
          <p:nvPr/>
        </p:nvSpPr>
        <p:spPr>
          <a:xfrm>
            <a:off x="24350776" y="20599646"/>
            <a:ext cx="1332709" cy="523220"/>
          </a:xfrm>
          <a:prstGeom prst="rect">
            <a:avLst/>
          </a:prstGeom>
          <a:noFill/>
          <a:ln>
            <a:solidFill>
              <a:srgbClr val="002060"/>
            </a:solidFill>
          </a:ln>
        </p:spPr>
        <p:txBody>
          <a:bodyPr wrap="square" rtlCol="0">
            <a:spAutoFit/>
          </a:bodyPr>
          <a:lstStyle/>
          <a:p>
            <a:r>
              <a:rPr lang="en-US" sz="2800" dirty="0">
                <a:solidFill>
                  <a:srgbClr val="003371"/>
                </a:solidFill>
              </a:rPr>
              <a:t>PDSA 1</a:t>
            </a:r>
          </a:p>
        </p:txBody>
      </p:sp>
      <p:sp>
        <p:nvSpPr>
          <p:cNvPr id="35" name="TextBox 34">
            <a:extLst>
              <a:ext uri="{FF2B5EF4-FFF2-40B4-BE49-F238E27FC236}">
                <a16:creationId xmlns:a16="http://schemas.microsoft.com/office/drawing/2014/main" id="{8B52B940-9DC1-24CD-7FF7-BC5CBF1C095E}"/>
              </a:ext>
            </a:extLst>
          </p:cNvPr>
          <p:cNvSpPr txBox="1"/>
          <p:nvPr/>
        </p:nvSpPr>
        <p:spPr>
          <a:xfrm>
            <a:off x="27641117" y="20600257"/>
            <a:ext cx="1332709" cy="523220"/>
          </a:xfrm>
          <a:prstGeom prst="rect">
            <a:avLst/>
          </a:prstGeom>
          <a:noFill/>
          <a:ln>
            <a:solidFill>
              <a:srgbClr val="002060"/>
            </a:solidFill>
          </a:ln>
        </p:spPr>
        <p:txBody>
          <a:bodyPr wrap="square" rtlCol="0">
            <a:spAutoFit/>
          </a:bodyPr>
          <a:lstStyle/>
          <a:p>
            <a:r>
              <a:rPr lang="en-US" sz="2800" dirty="0">
                <a:solidFill>
                  <a:srgbClr val="003371"/>
                </a:solidFill>
              </a:rPr>
              <a:t>PDSA 2</a:t>
            </a:r>
          </a:p>
        </p:txBody>
      </p:sp>
      <p:sp>
        <p:nvSpPr>
          <p:cNvPr id="41" name="TextBox 40">
            <a:extLst>
              <a:ext uri="{FF2B5EF4-FFF2-40B4-BE49-F238E27FC236}">
                <a16:creationId xmlns:a16="http://schemas.microsoft.com/office/drawing/2014/main" id="{46A40091-9C99-64D6-69F9-A24135CB3EAA}"/>
              </a:ext>
            </a:extLst>
          </p:cNvPr>
          <p:cNvSpPr txBox="1"/>
          <p:nvPr/>
        </p:nvSpPr>
        <p:spPr>
          <a:xfrm>
            <a:off x="15297416" y="7294053"/>
            <a:ext cx="4928525" cy="830997"/>
          </a:xfrm>
          <a:prstGeom prst="rect">
            <a:avLst/>
          </a:prstGeom>
          <a:noFill/>
          <a:ln>
            <a:solidFill>
              <a:srgbClr val="002060"/>
            </a:solidFill>
          </a:ln>
        </p:spPr>
        <p:txBody>
          <a:bodyPr wrap="square" rtlCol="0">
            <a:spAutoFit/>
          </a:bodyPr>
          <a:lstStyle/>
          <a:p>
            <a:pPr algn="ctr"/>
            <a:r>
              <a:rPr lang="en-US" sz="4800" dirty="0">
                <a:solidFill>
                  <a:srgbClr val="003371"/>
                </a:solidFill>
              </a:rPr>
              <a:t>PDSA Cycle 1</a:t>
            </a:r>
          </a:p>
        </p:txBody>
      </p:sp>
      <p:pic>
        <p:nvPicPr>
          <p:cNvPr id="43" name="Picture 42" descr="A close-up of a medical information&#10;&#10;Description automatically generated">
            <a:extLst>
              <a:ext uri="{FF2B5EF4-FFF2-40B4-BE49-F238E27FC236}">
                <a16:creationId xmlns:a16="http://schemas.microsoft.com/office/drawing/2014/main" id="{2AA8F309-9A99-FB6A-D79F-55E660053BB1}"/>
              </a:ext>
            </a:extLst>
          </p:cNvPr>
          <p:cNvPicPr>
            <a:picLocks noChangeAspect="1"/>
          </p:cNvPicPr>
          <p:nvPr/>
        </p:nvPicPr>
        <p:blipFill>
          <a:blip r:embed="rId8"/>
          <a:stretch>
            <a:fillRect/>
          </a:stretch>
        </p:blipFill>
        <p:spPr>
          <a:xfrm>
            <a:off x="23063945" y="8904360"/>
            <a:ext cx="8366153" cy="5711072"/>
          </a:xfrm>
          <a:prstGeom prst="rect">
            <a:avLst/>
          </a:prstGeom>
          <a:ln>
            <a:solidFill>
              <a:srgbClr val="00144D"/>
            </a:solidFill>
          </a:ln>
        </p:spPr>
      </p:pic>
      <p:sp>
        <p:nvSpPr>
          <p:cNvPr id="45" name="TextBox 44">
            <a:extLst>
              <a:ext uri="{FF2B5EF4-FFF2-40B4-BE49-F238E27FC236}">
                <a16:creationId xmlns:a16="http://schemas.microsoft.com/office/drawing/2014/main" id="{6028469E-507F-1E38-EB26-8BE07F8BAD7D}"/>
              </a:ext>
            </a:extLst>
          </p:cNvPr>
          <p:cNvSpPr txBox="1"/>
          <p:nvPr/>
        </p:nvSpPr>
        <p:spPr>
          <a:xfrm>
            <a:off x="24670780" y="7330655"/>
            <a:ext cx="4928525" cy="830997"/>
          </a:xfrm>
          <a:prstGeom prst="rect">
            <a:avLst/>
          </a:prstGeom>
          <a:noFill/>
          <a:ln>
            <a:solidFill>
              <a:srgbClr val="002060"/>
            </a:solidFill>
          </a:ln>
        </p:spPr>
        <p:txBody>
          <a:bodyPr wrap="square" rtlCol="0">
            <a:spAutoFit/>
          </a:bodyPr>
          <a:lstStyle/>
          <a:p>
            <a:pPr algn="ctr"/>
            <a:r>
              <a:rPr lang="en-US" sz="4800" dirty="0">
                <a:solidFill>
                  <a:srgbClr val="003371"/>
                </a:solidFill>
              </a:rPr>
              <a:t>PDSA Cycle 2</a:t>
            </a:r>
          </a:p>
        </p:txBody>
      </p:sp>
      <p:sp>
        <p:nvSpPr>
          <p:cNvPr id="5" name="TextBox 4">
            <a:extLst>
              <a:ext uri="{FF2B5EF4-FFF2-40B4-BE49-F238E27FC236}">
                <a16:creationId xmlns:a16="http://schemas.microsoft.com/office/drawing/2014/main" id="{04D40C6A-817B-2E48-E010-5EA94D9BCE61}"/>
              </a:ext>
            </a:extLst>
          </p:cNvPr>
          <p:cNvSpPr txBox="1"/>
          <p:nvPr/>
        </p:nvSpPr>
        <p:spPr>
          <a:xfrm>
            <a:off x="12657462" y="14986143"/>
            <a:ext cx="10120772" cy="1785104"/>
          </a:xfrm>
          <a:prstGeom prst="rect">
            <a:avLst/>
          </a:prstGeom>
          <a:noFill/>
          <a:ln>
            <a:solidFill>
              <a:srgbClr val="00144D"/>
            </a:solidFill>
          </a:ln>
        </p:spPr>
        <p:txBody>
          <a:bodyPr wrap="square" rtlCol="0">
            <a:spAutoFit/>
          </a:bodyPr>
          <a:lstStyle/>
          <a:p>
            <a:r>
              <a:rPr lang="en-US" sz="2200" b="0" i="0" dirty="0">
                <a:solidFill>
                  <a:srgbClr val="00144D"/>
                </a:solidFill>
                <a:effectLst/>
              </a:rPr>
              <a:t>In the initial Plan-Do-Study-Act cycle, a new appointment template was created, and two appointment slots were held per week per Med-Peds resident for target patients. The referral process above was created to enable pediatric primary care providers to refer patients to be scheduled in these appointment slots. Cycle 1 occurred from March 2023 – June 2023. </a:t>
            </a:r>
            <a:endParaRPr lang="en-US" sz="2200" dirty="0">
              <a:solidFill>
                <a:srgbClr val="00144D"/>
              </a:solidFill>
            </a:endParaRPr>
          </a:p>
        </p:txBody>
      </p:sp>
      <p:sp>
        <p:nvSpPr>
          <p:cNvPr id="10" name="TextBox 9">
            <a:extLst>
              <a:ext uri="{FF2B5EF4-FFF2-40B4-BE49-F238E27FC236}">
                <a16:creationId xmlns:a16="http://schemas.microsoft.com/office/drawing/2014/main" id="{45264B97-92F7-5510-49A8-18AB9C25663C}"/>
              </a:ext>
            </a:extLst>
          </p:cNvPr>
          <p:cNvSpPr txBox="1"/>
          <p:nvPr/>
        </p:nvSpPr>
        <p:spPr>
          <a:xfrm>
            <a:off x="23063946" y="14804142"/>
            <a:ext cx="8366152" cy="1107996"/>
          </a:xfrm>
          <a:prstGeom prst="rect">
            <a:avLst/>
          </a:prstGeom>
          <a:noFill/>
          <a:ln>
            <a:solidFill>
              <a:srgbClr val="00144D"/>
            </a:solidFill>
          </a:ln>
        </p:spPr>
        <p:txBody>
          <a:bodyPr wrap="square" rtlCol="0">
            <a:spAutoFit/>
          </a:bodyPr>
          <a:lstStyle/>
          <a:p>
            <a:r>
              <a:rPr lang="en-US" sz="2200" dirty="0">
                <a:solidFill>
                  <a:srgbClr val="00144D"/>
                </a:solidFill>
              </a:rPr>
              <a:t>In our</a:t>
            </a:r>
            <a:r>
              <a:rPr lang="en-US" sz="2200" b="0" i="0" dirty="0">
                <a:solidFill>
                  <a:srgbClr val="00144D"/>
                </a:solidFill>
                <a:effectLst/>
              </a:rPr>
              <a:t> second PDSA cycle, the depicted flyer was distributed to CHOP Primary Care practices to increase provider awareness of the QI initiative. Cycle 2 occurred from February 2024 – April 2024. </a:t>
            </a:r>
            <a:endParaRPr lang="en-US" sz="2200" dirty="0">
              <a:solidFill>
                <a:srgbClr val="00144D"/>
              </a:solidFill>
            </a:endParaRPr>
          </a:p>
        </p:txBody>
      </p:sp>
      <p:sp>
        <p:nvSpPr>
          <p:cNvPr id="11" name="TextBox 10">
            <a:extLst>
              <a:ext uri="{FF2B5EF4-FFF2-40B4-BE49-F238E27FC236}">
                <a16:creationId xmlns:a16="http://schemas.microsoft.com/office/drawing/2014/main" id="{B2BD36B8-4500-8733-F0A6-9BABBB36018F}"/>
              </a:ext>
            </a:extLst>
          </p:cNvPr>
          <p:cNvSpPr txBox="1"/>
          <p:nvPr/>
        </p:nvSpPr>
        <p:spPr>
          <a:xfrm>
            <a:off x="13652233" y="30051487"/>
            <a:ext cx="16271110" cy="1569660"/>
          </a:xfrm>
          <a:prstGeom prst="rect">
            <a:avLst/>
          </a:prstGeom>
          <a:noFill/>
          <a:ln>
            <a:solidFill>
              <a:srgbClr val="00144D"/>
            </a:solidFill>
          </a:ln>
        </p:spPr>
        <p:txBody>
          <a:bodyPr wrap="square" rtlCol="0">
            <a:spAutoFit/>
          </a:bodyPr>
          <a:lstStyle/>
          <a:p>
            <a:r>
              <a:rPr lang="en-US" sz="2400" b="0" i="0" dirty="0">
                <a:solidFill>
                  <a:srgbClr val="00144D"/>
                </a:solidFill>
                <a:effectLst/>
              </a:rPr>
              <a:t>Figure 1. At baseline, Med-Peds residents saw 0.58 new patients 18-30 years each quarter of a year.  During Cycle 1 (March-June 2023), the number of young adult new patient visits per month increased initially. Med-Peds residents saw 2.6 target patients per quarter, which represented an over 300% increase in new patients 18-30 years seen by Med-Peds residents. During Cycle 2 (February-April 2024), new patient visits per month increased slightly, though remaine</a:t>
            </a:r>
            <a:r>
              <a:rPr lang="en-US" sz="2400" dirty="0">
                <a:solidFill>
                  <a:srgbClr val="00144D"/>
                </a:solidFill>
              </a:rPr>
              <a:t>d lower than the visits during Cycle 1. </a:t>
            </a:r>
            <a:r>
              <a:rPr lang="en-US" sz="2400" b="0" i="0" dirty="0">
                <a:solidFill>
                  <a:srgbClr val="00144D"/>
                </a:solidFill>
                <a:effectLst/>
              </a:rPr>
              <a:t> </a:t>
            </a:r>
            <a:endParaRPr lang="en-US" sz="9600" dirty="0">
              <a:solidFill>
                <a:srgbClr val="00144D"/>
              </a:solidFill>
            </a:endParaRPr>
          </a:p>
        </p:txBody>
      </p:sp>
      <p:sp>
        <p:nvSpPr>
          <p:cNvPr id="13" name="TextBox 12">
            <a:extLst>
              <a:ext uri="{FF2B5EF4-FFF2-40B4-BE49-F238E27FC236}">
                <a16:creationId xmlns:a16="http://schemas.microsoft.com/office/drawing/2014/main" id="{DAEBAA72-6F30-34DE-3A1A-E0ADABECFC74}"/>
              </a:ext>
            </a:extLst>
          </p:cNvPr>
          <p:cNvSpPr txBox="1"/>
          <p:nvPr/>
        </p:nvSpPr>
        <p:spPr>
          <a:xfrm>
            <a:off x="548685" y="32102929"/>
            <a:ext cx="58580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3371"/>
                </a:solidFill>
                <a:cs typeface="Calibri"/>
              </a:rPr>
              <a:t>Contact: tullye1@chop.edu</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C00000"/>
      </a:accent1>
      <a:accent2>
        <a:srgbClr val="FFBFBF"/>
      </a:accent2>
      <a:accent3>
        <a:srgbClr val="BFBFBF"/>
      </a:accent3>
      <a:accent4>
        <a:srgbClr val="C6D9F0"/>
      </a:accent4>
      <a:accent5>
        <a:srgbClr val="1F497D"/>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29110</TotalTime>
  <Words>818</Words>
  <Application>Microsoft Macintosh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 New Roman</vt:lpstr>
      <vt:lpstr>Wingdings</vt:lpstr>
      <vt:lpstr>Wingdings,Sans-Serif</vt:lpstr>
      <vt:lpstr>Office Theme</vt:lpstr>
      <vt:lpstr>PowerPoint Presentation</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Tully, Erin</cp:lastModifiedBy>
  <cp:revision>534</cp:revision>
  <dcterms:created xsi:type="dcterms:W3CDTF">2010-06-04T15:09:15Z</dcterms:created>
  <dcterms:modified xsi:type="dcterms:W3CDTF">2024-09-23T19:25:40Z</dcterms:modified>
</cp:coreProperties>
</file>