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1pPr>
    <a:lvl2pPr marL="3657167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2pPr>
    <a:lvl3pPr marL="7314334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3pPr>
    <a:lvl4pPr marL="10971502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4pPr>
    <a:lvl5pPr marL="14628670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5pPr>
    <a:lvl6pPr marL="18285838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6pPr>
    <a:lvl7pPr marL="21943006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7pPr>
    <a:lvl8pPr marL="25600172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8pPr>
    <a:lvl9pPr marL="29257339" algn="l" defTabSz="3657167" rtl="0" eaLnBrk="1" latinLnBrk="0" hangingPunct="1">
      <a:defRPr sz="14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9603" userDrawn="1">
          <p15:clr>
            <a:srgbClr val="A4A3A4"/>
          </p15:clr>
        </p15:guide>
        <p15:guide id="2" pos="9248" userDrawn="1">
          <p15:clr>
            <a:srgbClr val="A4A3A4"/>
          </p15:clr>
        </p15:guide>
        <p15:guide id="3" pos="248" userDrawn="1">
          <p15:clr>
            <a:srgbClr val="A4A3A4"/>
          </p15:clr>
        </p15:guide>
        <p15:guide id="4" pos="9720" userDrawn="1">
          <p15:clr>
            <a:srgbClr val="A4A3A4"/>
          </p15:clr>
        </p15:guide>
        <p15:guide id="5" pos="18056" userDrawn="1">
          <p15:clr>
            <a:srgbClr val="A4A3A4"/>
          </p15:clr>
        </p15:guide>
        <p15:guide id="6" pos="18464" userDrawn="1">
          <p15:clr>
            <a:srgbClr val="A4A3A4"/>
          </p15:clr>
        </p15:guide>
        <p15:guide id="7" pos="27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E"/>
    <a:srgbClr val="00144D"/>
    <a:srgbClr val="003471"/>
    <a:srgbClr val="003371"/>
    <a:srgbClr val="790000"/>
    <a:srgbClr val="F1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4" autoAdjust="0"/>
    <p:restoredTop sz="96006" autoAdjust="0"/>
  </p:normalViewPr>
  <p:slideViewPr>
    <p:cSldViewPr snapToGrid="0" showGuides="1">
      <p:cViewPr varScale="1">
        <p:scale>
          <a:sx n="24" d="100"/>
          <a:sy n="24" d="100"/>
        </p:scale>
        <p:origin x="2024" y="256"/>
      </p:cViewPr>
      <p:guideLst>
        <p:guide orient="horz" pos="-9603"/>
        <p:guide pos="9248"/>
        <p:guide pos="248"/>
        <p:guide pos="9720"/>
        <p:guide pos="18056"/>
        <p:guide pos="18464"/>
        <p:guide pos="27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sz\Documents\Penn\Panel%20Management\Telepop%20-%20data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80259104"/>
        <c:axId val="880245792"/>
      </c:barChart>
      <c:catAx>
        <c:axId val="88025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245792"/>
        <c:crosses val="autoZero"/>
        <c:auto val="1"/>
        <c:lblAlgn val="ctr"/>
        <c:lblOffset val="100"/>
        <c:noMultiLvlLbl val="0"/>
      </c:catAx>
      <c:valAx>
        <c:axId val="88024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25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5F63D-AA89-444B-8F6F-BCF9F22242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3922A-E29C-4E7A-834B-96E5314A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922A-E29C-4E7A-834B-96E5314A7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4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4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0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0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40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0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0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7383788"/>
            <a:ext cx="47404016" cy="1572844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1" y="7383788"/>
            <a:ext cx="141480544" cy="1572844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124"/>
            <a:ext cx="37307520" cy="6537960"/>
          </a:xfrm>
        </p:spPr>
        <p:txBody>
          <a:bodyPr anchor="t"/>
          <a:lstStyle>
            <a:lvl1pPr algn="l">
              <a:defRPr sz="274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228"/>
            <a:ext cx="37307520" cy="7200898"/>
          </a:xfrm>
        </p:spPr>
        <p:txBody>
          <a:bodyPr anchor="b"/>
          <a:lstStyle>
            <a:lvl1pPr marL="0" indent="0">
              <a:buNone/>
              <a:defRPr sz="13714">
                <a:solidFill>
                  <a:schemeClr val="tx1">
                    <a:tint val="75000"/>
                  </a:schemeClr>
                </a:solidFill>
              </a:defRPr>
            </a:lvl1pPr>
            <a:lvl2pPr marL="3134923" indent="0">
              <a:buNone/>
              <a:defRPr sz="12343">
                <a:solidFill>
                  <a:schemeClr val="tx1">
                    <a:tint val="75000"/>
                  </a:schemeClr>
                </a:solidFill>
              </a:defRPr>
            </a:lvl2pPr>
            <a:lvl3pPr marL="6269843" indent="0">
              <a:buNone/>
              <a:defRPr sz="10972">
                <a:solidFill>
                  <a:schemeClr val="tx1">
                    <a:tint val="75000"/>
                  </a:schemeClr>
                </a:solidFill>
              </a:defRPr>
            </a:lvl3pPr>
            <a:lvl4pPr marL="6400663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4pPr>
            <a:lvl5pPr marL="6400663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5pPr>
            <a:lvl6pPr marL="6400663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6pPr>
            <a:lvl7pPr marL="6400663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7pPr>
            <a:lvl8pPr marL="6400663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8pPr>
            <a:lvl9pPr marL="6400663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60" y="43014908"/>
            <a:ext cx="94442280" cy="121653298"/>
          </a:xfrm>
        </p:spPr>
        <p:txBody>
          <a:bodyPr/>
          <a:lstStyle>
            <a:lvl1pPr>
              <a:defRPr sz="19201"/>
            </a:lvl1pPr>
            <a:lvl2pPr>
              <a:defRPr sz="16342"/>
            </a:lvl2pPr>
            <a:lvl3pPr>
              <a:defRPr sz="13714"/>
            </a:lvl3pPr>
            <a:lvl4pPr>
              <a:defRPr sz="12343"/>
            </a:lvl4pPr>
            <a:lvl5pPr>
              <a:defRPr sz="12343"/>
            </a:lvl5pPr>
            <a:lvl6pPr>
              <a:defRPr sz="12343"/>
            </a:lvl6pPr>
            <a:lvl7pPr>
              <a:defRPr sz="12343"/>
            </a:lvl7pPr>
            <a:lvl8pPr>
              <a:defRPr sz="12343"/>
            </a:lvl8pPr>
            <a:lvl9pPr>
              <a:defRPr sz="123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60" y="43014908"/>
            <a:ext cx="94442280" cy="121653298"/>
          </a:xfrm>
        </p:spPr>
        <p:txBody>
          <a:bodyPr/>
          <a:lstStyle>
            <a:lvl1pPr>
              <a:defRPr sz="19201"/>
            </a:lvl1pPr>
            <a:lvl2pPr>
              <a:defRPr sz="16342"/>
            </a:lvl2pPr>
            <a:lvl3pPr>
              <a:defRPr sz="13714"/>
            </a:lvl3pPr>
            <a:lvl4pPr>
              <a:defRPr sz="12343"/>
            </a:lvl4pPr>
            <a:lvl5pPr>
              <a:defRPr sz="12343"/>
            </a:lvl5pPr>
            <a:lvl6pPr>
              <a:defRPr sz="12343"/>
            </a:lvl6pPr>
            <a:lvl7pPr>
              <a:defRPr sz="12343"/>
            </a:lvl7pPr>
            <a:lvl8pPr>
              <a:defRPr sz="12343"/>
            </a:lvl8pPr>
            <a:lvl9pPr>
              <a:defRPr sz="123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73" y="7368546"/>
            <a:ext cx="19392904" cy="3070858"/>
          </a:xfrm>
        </p:spPr>
        <p:txBody>
          <a:bodyPr anchor="b"/>
          <a:lstStyle>
            <a:lvl1pPr marL="0" indent="0">
              <a:buNone/>
              <a:defRPr sz="16342" b="1"/>
            </a:lvl1pPr>
            <a:lvl2pPr marL="3134923" indent="0">
              <a:buNone/>
              <a:defRPr sz="13714" b="1"/>
            </a:lvl2pPr>
            <a:lvl3pPr marL="6269843" indent="0">
              <a:buNone/>
              <a:defRPr sz="12343" b="1"/>
            </a:lvl3pPr>
            <a:lvl4pPr marL="6400663" indent="0">
              <a:buNone/>
              <a:defRPr sz="10972" b="1"/>
            </a:lvl4pPr>
            <a:lvl5pPr marL="6400663" indent="0">
              <a:buNone/>
              <a:defRPr sz="10972" b="1"/>
            </a:lvl5pPr>
            <a:lvl6pPr marL="6400663" indent="0">
              <a:buNone/>
              <a:defRPr sz="10972" b="1"/>
            </a:lvl6pPr>
            <a:lvl7pPr marL="6400663" indent="0">
              <a:buNone/>
              <a:defRPr sz="10972" b="1"/>
            </a:lvl7pPr>
            <a:lvl8pPr marL="6400663" indent="0">
              <a:buNone/>
              <a:defRPr sz="10972" b="1"/>
            </a:lvl8pPr>
            <a:lvl9pPr marL="6400663" indent="0">
              <a:buNone/>
              <a:defRPr sz="109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73" y="10439408"/>
            <a:ext cx="19392904" cy="18966183"/>
          </a:xfrm>
        </p:spPr>
        <p:txBody>
          <a:bodyPr/>
          <a:lstStyle>
            <a:lvl1pPr>
              <a:defRPr sz="16342"/>
            </a:lvl1pPr>
            <a:lvl2pPr>
              <a:defRPr sz="13714"/>
            </a:lvl2pPr>
            <a:lvl3pPr>
              <a:defRPr sz="12343"/>
            </a:lvl3pPr>
            <a:lvl4pPr>
              <a:defRPr sz="10972"/>
            </a:lvl4pPr>
            <a:lvl5pPr>
              <a:defRPr sz="10972"/>
            </a:lvl5pPr>
            <a:lvl6pPr>
              <a:defRPr sz="10972"/>
            </a:lvl6pPr>
            <a:lvl7pPr>
              <a:defRPr sz="10972"/>
            </a:lvl7pPr>
            <a:lvl8pPr>
              <a:defRPr sz="10972"/>
            </a:lvl8pPr>
            <a:lvl9pPr>
              <a:defRPr sz="10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4" y="7368546"/>
            <a:ext cx="19400520" cy="3070858"/>
          </a:xfrm>
        </p:spPr>
        <p:txBody>
          <a:bodyPr anchor="b"/>
          <a:lstStyle>
            <a:lvl1pPr marL="0" indent="0">
              <a:buNone/>
              <a:defRPr sz="16342" b="1"/>
            </a:lvl1pPr>
            <a:lvl2pPr marL="3134923" indent="0">
              <a:buNone/>
              <a:defRPr sz="13714" b="1"/>
            </a:lvl2pPr>
            <a:lvl3pPr marL="6269843" indent="0">
              <a:buNone/>
              <a:defRPr sz="12343" b="1"/>
            </a:lvl3pPr>
            <a:lvl4pPr marL="6400663" indent="0">
              <a:buNone/>
              <a:defRPr sz="10972" b="1"/>
            </a:lvl4pPr>
            <a:lvl5pPr marL="6400663" indent="0">
              <a:buNone/>
              <a:defRPr sz="10972" b="1"/>
            </a:lvl5pPr>
            <a:lvl6pPr marL="6400663" indent="0">
              <a:buNone/>
              <a:defRPr sz="10972" b="1"/>
            </a:lvl6pPr>
            <a:lvl7pPr marL="6400663" indent="0">
              <a:buNone/>
              <a:defRPr sz="10972" b="1"/>
            </a:lvl7pPr>
            <a:lvl8pPr marL="6400663" indent="0">
              <a:buNone/>
              <a:defRPr sz="10972" b="1"/>
            </a:lvl8pPr>
            <a:lvl9pPr marL="6400663" indent="0">
              <a:buNone/>
              <a:defRPr sz="109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4" y="10439408"/>
            <a:ext cx="19400520" cy="18966183"/>
          </a:xfrm>
        </p:spPr>
        <p:txBody>
          <a:bodyPr/>
          <a:lstStyle>
            <a:lvl1pPr>
              <a:defRPr sz="16342"/>
            </a:lvl1pPr>
            <a:lvl2pPr>
              <a:defRPr sz="13714"/>
            </a:lvl2pPr>
            <a:lvl3pPr>
              <a:defRPr sz="12343"/>
            </a:lvl3pPr>
            <a:lvl4pPr>
              <a:defRPr sz="10972"/>
            </a:lvl4pPr>
            <a:lvl5pPr>
              <a:defRPr sz="10972"/>
            </a:lvl5pPr>
            <a:lvl6pPr>
              <a:defRPr sz="10972"/>
            </a:lvl6pPr>
            <a:lvl7pPr>
              <a:defRPr sz="10972"/>
            </a:lvl7pPr>
            <a:lvl8pPr>
              <a:defRPr sz="10972"/>
            </a:lvl8pPr>
            <a:lvl9pPr>
              <a:defRPr sz="10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1" y="1310640"/>
            <a:ext cx="14439904" cy="5577840"/>
          </a:xfrm>
        </p:spPr>
        <p:txBody>
          <a:bodyPr anchor="b"/>
          <a:lstStyle>
            <a:lvl1pPr algn="l">
              <a:defRPr sz="13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51"/>
            <a:ext cx="24536400" cy="28094943"/>
          </a:xfrm>
        </p:spPr>
        <p:txBody>
          <a:bodyPr/>
          <a:lstStyle>
            <a:lvl1pPr>
              <a:defRPr sz="21943"/>
            </a:lvl1pPr>
            <a:lvl2pPr>
              <a:defRPr sz="19201"/>
            </a:lvl2pPr>
            <a:lvl3pPr>
              <a:defRPr sz="16342"/>
            </a:lvl3pPr>
            <a:lvl4pPr>
              <a:defRPr sz="13714"/>
            </a:lvl4pPr>
            <a:lvl5pPr>
              <a:defRPr sz="13714"/>
            </a:lvl5pPr>
            <a:lvl6pPr>
              <a:defRPr sz="13714"/>
            </a:lvl6pPr>
            <a:lvl7pPr>
              <a:defRPr sz="13714"/>
            </a:lvl7pPr>
            <a:lvl8pPr>
              <a:defRPr sz="13714"/>
            </a:lvl8pPr>
            <a:lvl9pPr>
              <a:defRPr sz="13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1" y="6888491"/>
            <a:ext cx="14439904" cy="22517103"/>
          </a:xfrm>
        </p:spPr>
        <p:txBody>
          <a:bodyPr/>
          <a:lstStyle>
            <a:lvl1pPr marL="0" indent="0">
              <a:buNone/>
              <a:defRPr sz="9600"/>
            </a:lvl1pPr>
            <a:lvl2pPr marL="3134923" indent="0">
              <a:buNone/>
              <a:defRPr sz="8229"/>
            </a:lvl2pPr>
            <a:lvl3pPr marL="6269843" indent="0">
              <a:buNone/>
              <a:defRPr sz="6743"/>
            </a:lvl3pPr>
            <a:lvl4pPr marL="6400663" indent="0">
              <a:buNone/>
              <a:defRPr sz="6172"/>
            </a:lvl4pPr>
            <a:lvl5pPr marL="6400663" indent="0">
              <a:buNone/>
              <a:defRPr sz="6172"/>
            </a:lvl5pPr>
            <a:lvl6pPr marL="6400663" indent="0">
              <a:buNone/>
              <a:defRPr sz="6172"/>
            </a:lvl6pPr>
            <a:lvl7pPr marL="6400663" indent="0">
              <a:buNone/>
              <a:defRPr sz="6172"/>
            </a:lvl7pPr>
            <a:lvl8pPr marL="6400663" indent="0">
              <a:buNone/>
              <a:defRPr sz="6172"/>
            </a:lvl8pPr>
            <a:lvl9pPr marL="6400663" indent="0">
              <a:buNone/>
              <a:defRPr sz="61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3042888"/>
            <a:ext cx="26334720" cy="2720343"/>
          </a:xfrm>
        </p:spPr>
        <p:txBody>
          <a:bodyPr anchor="b"/>
          <a:lstStyle>
            <a:lvl1pPr algn="l">
              <a:defRPr sz="13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941320"/>
            <a:ext cx="26334720" cy="19751040"/>
          </a:xfrm>
        </p:spPr>
        <p:txBody>
          <a:bodyPr/>
          <a:lstStyle>
            <a:lvl1pPr marL="0" indent="0">
              <a:buNone/>
              <a:defRPr sz="21943"/>
            </a:lvl1pPr>
            <a:lvl2pPr marL="3134923" indent="0">
              <a:buNone/>
              <a:defRPr sz="19201"/>
            </a:lvl2pPr>
            <a:lvl3pPr marL="6269843" indent="0">
              <a:buNone/>
              <a:defRPr sz="16342"/>
            </a:lvl3pPr>
            <a:lvl4pPr marL="6400663" indent="0">
              <a:buNone/>
              <a:defRPr sz="13714"/>
            </a:lvl4pPr>
            <a:lvl5pPr marL="6400663" indent="0">
              <a:buNone/>
              <a:defRPr sz="13714"/>
            </a:lvl5pPr>
            <a:lvl6pPr marL="6400663" indent="0">
              <a:buNone/>
              <a:defRPr sz="13714"/>
            </a:lvl6pPr>
            <a:lvl7pPr marL="6400663" indent="0">
              <a:buNone/>
              <a:defRPr sz="13714"/>
            </a:lvl7pPr>
            <a:lvl8pPr marL="6400663" indent="0">
              <a:buNone/>
              <a:defRPr sz="13714"/>
            </a:lvl8pPr>
            <a:lvl9pPr marL="6400663" indent="0">
              <a:buNone/>
              <a:defRPr sz="137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5763226"/>
            <a:ext cx="26334720" cy="3863338"/>
          </a:xfrm>
        </p:spPr>
        <p:txBody>
          <a:bodyPr/>
          <a:lstStyle>
            <a:lvl1pPr marL="0" indent="0">
              <a:buNone/>
              <a:defRPr sz="9600"/>
            </a:lvl1pPr>
            <a:lvl2pPr marL="3134923" indent="0">
              <a:buNone/>
              <a:defRPr sz="8229"/>
            </a:lvl2pPr>
            <a:lvl3pPr marL="6269843" indent="0">
              <a:buNone/>
              <a:defRPr sz="6743"/>
            </a:lvl3pPr>
            <a:lvl4pPr marL="6400663" indent="0">
              <a:buNone/>
              <a:defRPr sz="6172"/>
            </a:lvl4pPr>
            <a:lvl5pPr marL="6400663" indent="0">
              <a:buNone/>
              <a:defRPr sz="6172"/>
            </a:lvl5pPr>
            <a:lvl6pPr marL="6400663" indent="0">
              <a:buNone/>
              <a:defRPr sz="6172"/>
            </a:lvl6pPr>
            <a:lvl7pPr marL="6400663" indent="0">
              <a:buNone/>
              <a:defRPr sz="6172"/>
            </a:lvl7pPr>
            <a:lvl8pPr marL="6400663" indent="0">
              <a:buNone/>
              <a:defRPr sz="6172"/>
            </a:lvl8pPr>
            <a:lvl9pPr marL="6400663" indent="0">
              <a:buNone/>
              <a:defRPr sz="61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548603" tIns="274301" rIns="548603" bIns="2743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71"/>
            <a:ext cx="39502080" cy="21724623"/>
          </a:xfrm>
          <a:prstGeom prst="rect">
            <a:avLst/>
          </a:prstGeom>
        </p:spPr>
        <p:txBody>
          <a:bodyPr vert="horz" lIns="548603" tIns="274301" rIns="548603" bIns="2743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4"/>
            <a:ext cx="10241280" cy="1752600"/>
          </a:xfrm>
          <a:prstGeom prst="rect">
            <a:avLst/>
          </a:prstGeom>
        </p:spPr>
        <p:txBody>
          <a:bodyPr vert="horz" lIns="548603" tIns="274301" rIns="548603" bIns="274301" rtlCol="0" anchor="ctr"/>
          <a:lstStyle>
            <a:lvl1pPr algn="l">
              <a:defRPr sz="8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CF178-3452-A343-BCC4-9748B6A4CDC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4"/>
            <a:ext cx="13898880" cy="1752600"/>
          </a:xfrm>
          <a:prstGeom prst="rect">
            <a:avLst/>
          </a:prstGeom>
        </p:spPr>
        <p:txBody>
          <a:bodyPr vert="horz" lIns="548603" tIns="274301" rIns="548603" bIns="274301" rtlCol="0" anchor="ctr"/>
          <a:lstStyle>
            <a:lvl1pPr algn="ctr">
              <a:defRPr sz="8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4"/>
            <a:ext cx="10241280" cy="1752600"/>
          </a:xfrm>
          <a:prstGeom prst="rect">
            <a:avLst/>
          </a:prstGeom>
        </p:spPr>
        <p:txBody>
          <a:bodyPr vert="horz" lIns="548603" tIns="274301" rIns="548603" bIns="274301" rtlCol="0" anchor="ctr"/>
          <a:lstStyle>
            <a:lvl1pPr algn="r">
              <a:defRPr sz="8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BFC0E-CCAF-0D49-A42D-2EA6C3C24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923" rtl="0" eaLnBrk="1" latinLnBrk="0" hangingPunct="1">
        <a:spcBef>
          <a:spcPct val="0"/>
        </a:spcBef>
        <a:buNone/>
        <a:defRPr sz="30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191" indent="-2351191" algn="l" defTabSz="3134923" rtl="0" eaLnBrk="1" latinLnBrk="0" hangingPunct="1">
        <a:spcBef>
          <a:spcPct val="20000"/>
        </a:spcBef>
        <a:buFont typeface="Arial"/>
        <a:buChar char="•"/>
        <a:defRPr sz="21943" kern="1200">
          <a:solidFill>
            <a:schemeClr val="tx1"/>
          </a:solidFill>
          <a:latin typeface="+mn-lt"/>
          <a:ea typeface="+mn-ea"/>
          <a:cs typeface="+mn-cs"/>
        </a:defRPr>
      </a:lvl1pPr>
      <a:lvl2pPr marL="5094248" indent="-1959326" algn="l" defTabSz="3134923" rtl="0" eaLnBrk="1" latinLnBrk="0" hangingPunct="1">
        <a:spcBef>
          <a:spcPct val="20000"/>
        </a:spcBef>
        <a:buFont typeface="Arial"/>
        <a:buChar char="–"/>
        <a:defRPr sz="19201" kern="1200">
          <a:solidFill>
            <a:schemeClr val="tx1"/>
          </a:solidFill>
          <a:latin typeface="+mn-lt"/>
          <a:ea typeface="+mn-ea"/>
          <a:cs typeface="+mn-cs"/>
        </a:defRPr>
      </a:lvl2pPr>
      <a:lvl3pPr marL="6400663" indent="-1567460" algn="l" defTabSz="3134923" rtl="0" eaLnBrk="1" latinLnBrk="0" hangingPunct="1">
        <a:spcBef>
          <a:spcPct val="20000"/>
        </a:spcBef>
        <a:buFont typeface="Arial"/>
        <a:buChar char="•"/>
        <a:defRPr sz="16342" kern="1200">
          <a:solidFill>
            <a:schemeClr val="tx1"/>
          </a:solidFill>
          <a:latin typeface="+mn-lt"/>
          <a:ea typeface="+mn-ea"/>
          <a:cs typeface="+mn-cs"/>
        </a:defRPr>
      </a:lvl3pPr>
      <a:lvl4pPr marL="6400663" indent="-1567460" algn="l" defTabSz="3134923" rtl="0" eaLnBrk="1" latinLnBrk="0" hangingPunct="1">
        <a:spcBef>
          <a:spcPct val="20000"/>
        </a:spcBef>
        <a:buFont typeface="Arial"/>
        <a:buChar char="–"/>
        <a:defRPr sz="13714" kern="1200">
          <a:solidFill>
            <a:schemeClr val="tx1"/>
          </a:solidFill>
          <a:latin typeface="+mn-lt"/>
          <a:ea typeface="+mn-ea"/>
          <a:cs typeface="+mn-cs"/>
        </a:defRPr>
      </a:lvl4pPr>
      <a:lvl5pPr marL="6400663" indent="-1567460" algn="l" defTabSz="3134923" rtl="0" eaLnBrk="1" latinLnBrk="0" hangingPunct="1">
        <a:spcBef>
          <a:spcPct val="20000"/>
        </a:spcBef>
        <a:buFont typeface="Arial"/>
        <a:buChar char="»"/>
        <a:defRPr sz="13714" kern="1200">
          <a:solidFill>
            <a:schemeClr val="tx1"/>
          </a:solidFill>
          <a:latin typeface="+mn-lt"/>
          <a:ea typeface="+mn-ea"/>
          <a:cs typeface="+mn-cs"/>
        </a:defRPr>
      </a:lvl5pPr>
      <a:lvl6pPr marL="6400663" indent="-1567460" algn="l" defTabSz="3134923" rtl="0" eaLnBrk="1" latinLnBrk="0" hangingPunct="1">
        <a:spcBef>
          <a:spcPct val="20000"/>
        </a:spcBef>
        <a:buFont typeface="Arial"/>
        <a:buChar char="•"/>
        <a:defRPr sz="13714" kern="1200">
          <a:solidFill>
            <a:schemeClr val="tx1"/>
          </a:solidFill>
          <a:latin typeface="+mn-lt"/>
          <a:ea typeface="+mn-ea"/>
          <a:cs typeface="+mn-cs"/>
        </a:defRPr>
      </a:lvl6pPr>
      <a:lvl7pPr marL="6400663" indent="-1567460" algn="l" defTabSz="3134923" rtl="0" eaLnBrk="1" latinLnBrk="0" hangingPunct="1">
        <a:spcBef>
          <a:spcPct val="20000"/>
        </a:spcBef>
        <a:buFont typeface="Arial"/>
        <a:buChar char="•"/>
        <a:defRPr sz="13714" kern="1200">
          <a:solidFill>
            <a:schemeClr val="tx1"/>
          </a:solidFill>
          <a:latin typeface="+mn-lt"/>
          <a:ea typeface="+mn-ea"/>
          <a:cs typeface="+mn-cs"/>
        </a:defRPr>
      </a:lvl7pPr>
      <a:lvl8pPr marL="6400663" indent="-1567460" algn="l" defTabSz="3134923" rtl="0" eaLnBrk="1" latinLnBrk="0" hangingPunct="1">
        <a:spcBef>
          <a:spcPct val="20000"/>
        </a:spcBef>
        <a:buFont typeface="Arial"/>
        <a:buChar char="•"/>
        <a:defRPr sz="13714" kern="1200">
          <a:solidFill>
            <a:schemeClr val="tx1"/>
          </a:solidFill>
          <a:latin typeface="+mn-lt"/>
          <a:ea typeface="+mn-ea"/>
          <a:cs typeface="+mn-cs"/>
        </a:defRPr>
      </a:lvl8pPr>
      <a:lvl9pPr marL="6400663" indent="-1567460" algn="l" defTabSz="3134923" rtl="0" eaLnBrk="1" latinLnBrk="0" hangingPunct="1">
        <a:spcBef>
          <a:spcPct val="20000"/>
        </a:spcBef>
        <a:buFont typeface="Arial"/>
        <a:buChar char="•"/>
        <a:defRPr sz="137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1pPr>
      <a:lvl2pPr marL="313492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2pPr>
      <a:lvl3pPr marL="626984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3pPr>
      <a:lvl4pPr marL="640066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4pPr>
      <a:lvl5pPr marL="640066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5pPr>
      <a:lvl6pPr marL="640066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6pPr>
      <a:lvl7pPr marL="640066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7pPr>
      <a:lvl8pPr marL="640066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8pPr>
      <a:lvl9pPr marL="6400663" algn="l" defTabSz="3134923" rtl="0" eaLnBrk="1" latinLnBrk="0" hangingPunct="1">
        <a:defRPr sz="123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8705" y="460248"/>
            <a:ext cx="42846171" cy="4441371"/>
          </a:xfrm>
          <a:prstGeom prst="rect">
            <a:avLst/>
          </a:prstGeom>
          <a:noFill/>
          <a:ln w="76200">
            <a:solidFill>
              <a:srgbClr val="74000E"/>
            </a:solidFill>
          </a:ln>
        </p:spPr>
        <p:txBody>
          <a:bodyPr wrap="square" lIns="121913" tIns="60957" rIns="121913" bIns="60957" rtlCol="0">
            <a:noAutofit/>
          </a:bodyPr>
          <a:lstStyle/>
          <a:p>
            <a:pPr algn="ctr"/>
            <a:endParaRPr lang="en-US" sz="6857" dirty="0">
              <a:solidFill>
                <a:srgbClr val="74000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47" y="715851"/>
            <a:ext cx="3500381" cy="391885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022504" y="23013119"/>
            <a:ext cx="11338560" cy="1072916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spAutoFit/>
          </a:bodyPr>
          <a:lstStyle/>
          <a:p>
            <a:pPr algn="ctr"/>
            <a:r>
              <a:rPr lang="en-US" sz="6150" dirty="0">
                <a:solidFill>
                  <a:schemeClr val="bg1"/>
                </a:solidFill>
              </a:rPr>
              <a:t>References</a:t>
            </a:r>
            <a:endParaRPr lang="en-US" sz="6172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513" y="5411613"/>
            <a:ext cx="11338560" cy="1072916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>
            <a:spAutoFit/>
          </a:bodyPr>
          <a:lstStyle/>
          <a:p>
            <a:pPr algn="ctr"/>
            <a:r>
              <a:rPr lang="en-US" sz="6172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512" y="6748271"/>
            <a:ext cx="11338560" cy="6366443"/>
          </a:xfrm>
          <a:prstGeom prst="rect">
            <a:avLst/>
          </a:prstGeom>
          <a:noFill/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noAutofit/>
          </a:bodyPr>
          <a:lstStyle/>
          <a:p>
            <a:pPr marL="587375" indent="-587375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144D"/>
                </a:solidFill>
                <a:latin typeface="Calibri"/>
                <a:ea typeface="Times New Roman" panose="02020603050405020304" pitchFamily="18" charset="0"/>
                <a:cs typeface="Times"/>
              </a:rPr>
              <a:t>Healthcare providers report lack of training in transition and caring for youth with special healthcare needs as a barrier to successful transition</a:t>
            </a:r>
            <a:endParaRPr lang="en-US" sz="4800" dirty="0">
              <a:solidFill>
                <a:srgbClr val="00144D"/>
              </a:solidFill>
              <a:latin typeface="Calibri"/>
              <a:cs typeface="Calibri"/>
            </a:endParaRPr>
          </a:p>
          <a:p>
            <a:pPr marL="587375" indent="-587375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144D"/>
                </a:solidFill>
                <a:latin typeface="Calibri"/>
                <a:ea typeface="Times New Roman" panose="02020603050405020304" pitchFamily="18" charset="0"/>
                <a:cs typeface="Times"/>
              </a:rPr>
              <a:t>Combined Internal Medicine-Pediatric (Med-Peds) residents have a unique niche in transitions of care but may receive varied training in facilitating transition </a:t>
            </a:r>
            <a:endParaRPr lang="en-US" sz="4800" dirty="0">
              <a:solidFill>
                <a:srgbClr val="00144D"/>
              </a:solidFill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8496" y="715851"/>
            <a:ext cx="3500381" cy="3918857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48685" y="18941092"/>
            <a:ext cx="11335228" cy="1072764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>
            <a:spAutoFit/>
          </a:bodyPr>
          <a:lstStyle/>
          <a:p>
            <a:pPr algn="ctr"/>
            <a:r>
              <a:rPr lang="en-US" sz="6172" dirty="0">
                <a:solidFill>
                  <a:schemeClr val="bg1"/>
                </a:solidFill>
              </a:rPr>
              <a:t>Setting and Methods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6324" y="20217789"/>
            <a:ext cx="11338560" cy="11956033"/>
          </a:xfrm>
          <a:prstGeom prst="rect">
            <a:avLst/>
          </a:prstGeom>
          <a:noFill/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noAutofit/>
          </a:bodyPr>
          <a:lstStyle/>
          <a:p>
            <a:pPr marL="587375" indent="-587375"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rgbClr val="00144D"/>
                </a:solidFill>
                <a:latin typeface="Calibri"/>
                <a:cs typeface="Calibri"/>
              </a:rPr>
              <a:t>Med-Peds residents in their first, second, and third year received a 1-hour didactic session with an additional hour of discussion with a member of the Adult Care and Transition Team (ACTT) within their ambulatory block during the 2023-2024 academic year</a:t>
            </a:r>
          </a:p>
          <a:p>
            <a:pPr marL="587375" indent="-587375"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rgbClr val="00144D"/>
                </a:solidFill>
                <a:latin typeface="Calibri"/>
                <a:cs typeface="Calibri"/>
              </a:rPr>
              <a:t>Residents were surveyed before and after the session to assess knowledge acquisition, comfort level with the transition process, and comments/suggestions</a:t>
            </a:r>
          </a:p>
          <a:p>
            <a:pPr marL="587375" indent="-587375"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rgbClr val="00144D"/>
                </a:solidFill>
                <a:latin typeface="Calibri"/>
                <a:cs typeface="Calibri"/>
              </a:rPr>
              <a:t>Members of the ACTT team were informally surveyed for satisfaction with participation in the curriculum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10745" y="5411613"/>
            <a:ext cx="11338560" cy="1072916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spAutoFit/>
          </a:bodyPr>
          <a:lstStyle/>
          <a:p>
            <a:pPr algn="ctr"/>
            <a:r>
              <a:rPr lang="en-US" sz="6150" dirty="0">
                <a:solidFill>
                  <a:schemeClr val="bg1"/>
                </a:solidFill>
              </a:rPr>
              <a:t>Future Directions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9606" y="24262084"/>
            <a:ext cx="11338560" cy="7911738"/>
          </a:xfrm>
          <a:prstGeom prst="rect">
            <a:avLst/>
          </a:prstGeom>
          <a:noFill/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American Academy of Pediatrics; American Academy of Family Physicians; American College of Physicians-American Society of Internal Medicine. A consensus statement on health care transitions for young adults with special health care needs. Pediatrics. 2002;110(6 pt 2):1304 –1306</a:t>
            </a:r>
            <a:endParaRPr lang="en-US" sz="2600" dirty="0">
              <a:solidFill>
                <a:srgbClr val="00144D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Sharma N, O'Hare K, Antonelli RC, Sawicki GS. Transition care: future directions in education, health policy, and outcomes research.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Acad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Pediatr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. 2014 Mar-Apr;14(2):120-7.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doi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: 10.1016/j.acap.2013.11.007. PMID: 24602574; PMCID: PMC4098714.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Berens JC, Jan S,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Szalda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 D, Hanna CM. Young Adults With Chronic Illness: How Can We Improve Transitions to Adult Care? Pediatrics. 2017 May;139(5):e20170410.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doi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: 10.1542/peds.2017-0410.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Epub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 2017 Apr 12. PMID: 28557765.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Patel MS, O’Hare K. Residency training in transition of youth with childhood-onset chronic disease. Pediatrics. 2010;126(suppl 3): S190–S193.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Okumura MJ, Kerr EA, Cabana MD, Davis MM,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Demonner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 S, Heisler M. Physician views on barriers to primary care for young adults with childhood onset chronic disease. Pediatrics. 2010;125(4).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Melgar T, Chamberlain JK, Cull WL, et al. Training experiences of US combined internal medicine and pediatrics residents. </a:t>
            </a:r>
            <a:r>
              <a:rPr lang="en-US" sz="2600" dirty="0" err="1">
                <a:solidFill>
                  <a:srgbClr val="00144D"/>
                </a:solidFill>
                <a:latin typeface="Calibri"/>
                <a:cs typeface="Times New Roman"/>
              </a:rPr>
              <a:t>Acad</a:t>
            </a:r>
            <a:r>
              <a:rPr lang="en-US" sz="2600" dirty="0">
                <a:solidFill>
                  <a:srgbClr val="00144D"/>
                </a:solidFill>
                <a:latin typeface="Calibri"/>
                <a:cs typeface="Times New Roman"/>
              </a:rPr>
              <a:t> Med.2006;81:440–446</a:t>
            </a:r>
          </a:p>
          <a:p>
            <a:pPr>
              <a:buFont typeface="Arial"/>
              <a:buChar char="•"/>
            </a:pPr>
            <a:endParaRPr lang="en-US" sz="2600" dirty="0">
              <a:solidFill>
                <a:srgbClr val="00144D"/>
              </a:solidFill>
              <a:latin typeface="Calibri"/>
              <a:cs typeface="Times New Roman"/>
            </a:endParaRPr>
          </a:p>
          <a:p>
            <a:pPr marL="857250" indent="-857250">
              <a:buFont typeface="Arial"/>
              <a:buChar char="•"/>
            </a:pPr>
            <a:endParaRPr lang="en-US" sz="2600" dirty="0">
              <a:solidFill>
                <a:srgbClr val="00144D"/>
              </a:solidFill>
              <a:latin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300" y="13310435"/>
            <a:ext cx="11338560" cy="1072916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>
            <a:spAutoFit/>
          </a:bodyPr>
          <a:lstStyle/>
          <a:p>
            <a:pPr algn="ctr"/>
            <a:r>
              <a:rPr lang="en-US" sz="6172" dirty="0">
                <a:solidFill>
                  <a:schemeClr val="bg1"/>
                </a:solidFill>
              </a:rPr>
              <a:t>Goals and Objectives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300" y="14557153"/>
            <a:ext cx="11338560" cy="4219918"/>
          </a:xfrm>
          <a:prstGeom prst="rect">
            <a:avLst/>
          </a:prstGeom>
          <a:noFill/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noAutofit/>
          </a:bodyPr>
          <a:lstStyle/>
          <a:p>
            <a:pPr marL="584835" indent="-584835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rgbClr val="00144D"/>
                </a:solidFill>
                <a:latin typeface="Calibri"/>
                <a:cs typeface="Calibri"/>
              </a:rPr>
              <a:t>Introduce a transition curriculum</a:t>
            </a:r>
            <a:r>
              <a:rPr lang="en-US" sz="5400" baseline="0" dirty="0">
                <a:solidFill>
                  <a:srgbClr val="00144D"/>
                </a:solidFill>
                <a:latin typeface="Calibri"/>
                <a:cs typeface="Calibri"/>
              </a:rPr>
              <a:t> with an interdisciplinary approach to Med-Peds residents </a:t>
            </a:r>
            <a:r>
              <a:rPr lang="en-US" sz="5400" dirty="0">
                <a:solidFill>
                  <a:srgbClr val="00144D"/>
                </a:solidFill>
                <a:latin typeface="Calibri"/>
                <a:cs typeface="Times"/>
              </a:rPr>
              <a:t>at Penn/CHOP</a:t>
            </a:r>
            <a:r>
              <a:rPr lang="en-US" sz="4400" dirty="0">
                <a:solidFill>
                  <a:srgbClr val="00144D"/>
                </a:solidFill>
                <a:latin typeface="Calibri"/>
                <a:ea typeface="Times"/>
                <a:cs typeface="Times"/>
              </a:rPr>
              <a:t>​</a:t>
            </a:r>
            <a:endParaRPr lang="en-US" sz="4400" dirty="0">
              <a:solidFill>
                <a:srgbClr val="00144D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8CFA9-5259-4282-A62A-0A2AAAE8A448}"/>
              </a:ext>
            </a:extLst>
          </p:cNvPr>
          <p:cNvSpPr txBox="1"/>
          <p:nvPr/>
        </p:nvSpPr>
        <p:spPr>
          <a:xfrm>
            <a:off x="5669299" y="492305"/>
            <a:ext cx="32094486" cy="44884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86"/>
              </a:spcAft>
            </a:pPr>
            <a:r>
              <a:rPr lang="en-US" sz="8000" b="1" dirty="0">
                <a:solidFill>
                  <a:srgbClr val="00144D"/>
                </a:solidFill>
              </a:rPr>
              <a:t>Interdisciplinary Education in Transition for Internal Medicine and Pediatrics Residents</a:t>
            </a:r>
          </a:p>
          <a:p>
            <a:pPr algn="ctr">
              <a:spcAft>
                <a:spcPts val="686"/>
              </a:spcAft>
            </a:pPr>
            <a:r>
              <a:rPr lang="en-US" sz="6000" b="1" dirty="0">
                <a:solidFill>
                  <a:srgbClr val="00144D"/>
                </a:solidFill>
              </a:rPr>
              <a:t>Erin Tully, MD, Brittany Glassberg, MD, Dava </a:t>
            </a:r>
            <a:r>
              <a:rPr lang="en-US" sz="6000" b="1" dirty="0" err="1">
                <a:solidFill>
                  <a:srgbClr val="00144D"/>
                </a:solidFill>
              </a:rPr>
              <a:t>Szalda</a:t>
            </a:r>
            <a:r>
              <a:rPr lang="en-US" sz="6000" b="1" dirty="0">
                <a:solidFill>
                  <a:srgbClr val="00144D"/>
                </a:solidFill>
              </a:rPr>
              <a:t>, MD, and Rachel </a:t>
            </a:r>
            <a:r>
              <a:rPr lang="en-US" sz="6000" b="1" dirty="0" err="1">
                <a:solidFill>
                  <a:srgbClr val="00144D"/>
                </a:solidFill>
              </a:rPr>
              <a:t>Hilburg</a:t>
            </a:r>
            <a:r>
              <a:rPr lang="en-US" sz="6000" b="1" dirty="0">
                <a:solidFill>
                  <a:srgbClr val="00144D"/>
                </a:solidFill>
              </a:rPr>
              <a:t>, MD</a:t>
            </a:r>
            <a:endParaRPr lang="en-US" sz="6000" dirty="0" err="1">
              <a:solidFill>
                <a:srgbClr val="00144D"/>
              </a:solidFill>
              <a:cs typeface="Calibri"/>
            </a:endParaRPr>
          </a:p>
          <a:p>
            <a:pPr algn="ctr">
              <a:spcAft>
                <a:spcPts val="686"/>
              </a:spcAft>
            </a:pPr>
            <a:r>
              <a:rPr lang="en-US" sz="5400" dirty="0">
                <a:solidFill>
                  <a:srgbClr val="74000E"/>
                </a:solidFill>
              </a:rPr>
              <a:t>University of Pennsylvania Health System/Children's Hospital of Philadelphia</a:t>
            </a:r>
            <a:endParaRPr lang="en-US" sz="5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8577E4-220F-48BD-94CA-0934442BF970}"/>
              </a:ext>
            </a:extLst>
          </p:cNvPr>
          <p:cNvSpPr txBox="1"/>
          <p:nvPr/>
        </p:nvSpPr>
        <p:spPr>
          <a:xfrm>
            <a:off x="12237469" y="5428343"/>
            <a:ext cx="19421856" cy="1072916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spAutoFit/>
          </a:bodyPr>
          <a:lstStyle/>
          <a:p>
            <a:pPr algn="ctr"/>
            <a:r>
              <a:rPr lang="en-US" sz="6150" dirty="0">
                <a:solidFill>
                  <a:schemeClr val="bg1"/>
                </a:solidFill>
              </a:rPr>
              <a:t>Curriculum Design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60A3AF-E7DA-49C5-8790-9023032BC1D2}"/>
              </a:ext>
            </a:extLst>
          </p:cNvPr>
          <p:cNvSpPr txBox="1"/>
          <p:nvPr/>
        </p:nvSpPr>
        <p:spPr>
          <a:xfrm>
            <a:off x="12287777" y="6748271"/>
            <a:ext cx="19360843" cy="9422232"/>
          </a:xfrm>
          <a:prstGeom prst="rect">
            <a:avLst/>
          </a:prstGeom>
          <a:solidFill>
            <a:schemeClr val="bg1"/>
          </a:solidFill>
          <a:ln w="50800">
            <a:solidFill>
              <a:srgbClr val="74000E"/>
            </a:solidFill>
          </a:ln>
          <a:effectLst/>
        </p:spPr>
        <p:txBody>
          <a:bodyPr wrap="square" lIns="121913" tIns="60957" rIns="121913" bIns="60957" rtlCol="0" anchor="t">
            <a:noAutofit/>
          </a:bodyPr>
          <a:lstStyle/>
          <a:p>
            <a:endParaRPr lang="en-US" sz="9600" dirty="0">
              <a:solidFill>
                <a:srgbClr val="00144D"/>
              </a:solidFill>
              <a:cs typeface="Calibri"/>
            </a:endParaRPr>
          </a:p>
          <a:p>
            <a:endParaRPr lang="en-US" sz="9600" dirty="0">
              <a:solidFill>
                <a:srgbClr val="00144D"/>
              </a:solidFill>
              <a:cs typeface="Calibri"/>
            </a:endParaRPr>
          </a:p>
          <a:p>
            <a:endParaRPr lang="en-US" sz="9600" dirty="0">
              <a:solidFill>
                <a:srgbClr val="00144D"/>
              </a:solidFill>
              <a:cs typeface="Calibri"/>
            </a:endParaRPr>
          </a:p>
          <a:p>
            <a:endParaRPr lang="en-US" sz="9600" dirty="0">
              <a:solidFill>
                <a:srgbClr val="00144D"/>
              </a:solidFill>
              <a:latin typeface="Calibri"/>
              <a:cs typeface="Calibri"/>
            </a:endParaRPr>
          </a:p>
          <a:p>
            <a:pPr marL="587375" indent="-587375">
              <a:buFont typeface="Wingdings,Sans-Serif"/>
              <a:buChar char="§"/>
            </a:pPr>
            <a:r>
              <a:rPr lang="en-US" sz="4400" dirty="0">
                <a:solidFill>
                  <a:srgbClr val="00144D"/>
                </a:solidFill>
                <a:latin typeface="Calibri"/>
                <a:cs typeface="Arial"/>
              </a:rPr>
              <a:t>Transition 101 lecture included definitions of healthcare transition, the core elements of transition, variations and barriers in implementing transitions practices, and a framework for facilitating transition  </a:t>
            </a:r>
          </a:p>
          <a:p>
            <a:pPr marL="587375" indent="-587375">
              <a:buFont typeface="Wingdings,Sans-Serif"/>
              <a:buChar char="§"/>
            </a:pPr>
            <a:r>
              <a:rPr lang="en-US" sz="4400" dirty="0">
                <a:solidFill>
                  <a:srgbClr val="00144D"/>
                </a:solidFill>
                <a:latin typeface="Calibri"/>
                <a:cs typeface="Arial"/>
              </a:rPr>
              <a:t>Discussion session included interdisciplinary team members from the ACTT team at Penn/CHOP</a:t>
            </a:r>
          </a:p>
          <a:p>
            <a:endParaRPr lang="en-US" sz="9600" dirty="0">
              <a:solidFill>
                <a:srgbClr val="00144D"/>
              </a:solidFill>
              <a:cs typeface="Calibri"/>
            </a:endParaRPr>
          </a:p>
          <a:p>
            <a:endParaRPr lang="en-US" sz="6000" dirty="0">
              <a:solidFill>
                <a:srgbClr val="00144D"/>
              </a:solidFill>
              <a:latin typeface="Calibri"/>
              <a:cs typeface="Times New Roman"/>
            </a:endParaRP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DF1CCA0-8B1F-49A7-86DC-A7709F612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956656"/>
              </p:ext>
            </p:extLst>
          </p:nvPr>
        </p:nvGraphicFramePr>
        <p:xfrm>
          <a:off x="32073697" y="7455375"/>
          <a:ext cx="11275220" cy="299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B5D9C331-9ECC-4D5A-B0B0-A574380E2AD5}"/>
              </a:ext>
            </a:extLst>
          </p:cNvPr>
          <p:cNvSpPr txBox="1"/>
          <p:nvPr/>
        </p:nvSpPr>
        <p:spPr>
          <a:xfrm>
            <a:off x="32008702" y="13860297"/>
            <a:ext cx="11338560" cy="8643153"/>
          </a:xfrm>
          <a:prstGeom prst="rect">
            <a:avLst/>
          </a:prstGeom>
          <a:noFill/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noAutofit/>
          </a:bodyPr>
          <a:lstStyle/>
          <a:p>
            <a:pPr marL="608965" indent="-608965">
              <a:buFont typeface="Wingdings" pitchFamily="-65" charset="2"/>
              <a:buChar char="§"/>
            </a:pPr>
            <a:r>
              <a:rPr lang="en-US" sz="5400" dirty="0">
                <a:solidFill>
                  <a:srgbClr val="00144D"/>
                </a:solidFill>
                <a:latin typeface="Calibri"/>
                <a:cs typeface="Times"/>
              </a:rPr>
              <a:t>The introduction of a didactic and interdisciplinary discussion session into the Med-Peds residency ambulatory and advocacy curriculum was met with high participation and satisfaction and can be a successful approach to incorporating an interdisciplinary transition curriculum into the med peds residency experience    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91B38F-FDE5-460D-A796-7FD5B2CF0075}"/>
              </a:ext>
            </a:extLst>
          </p:cNvPr>
          <p:cNvSpPr txBox="1"/>
          <p:nvPr/>
        </p:nvSpPr>
        <p:spPr>
          <a:xfrm>
            <a:off x="32038682" y="12565869"/>
            <a:ext cx="11338560" cy="1072916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>
            <a:spAutoFit/>
          </a:bodyPr>
          <a:lstStyle/>
          <a:p>
            <a:pPr algn="ctr"/>
            <a:r>
              <a:rPr lang="en-US" sz="6172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A8294-36C6-00CF-99A8-6855CAB20922}"/>
              </a:ext>
            </a:extLst>
          </p:cNvPr>
          <p:cNvSpPr txBox="1">
            <a:spLocks/>
          </p:cNvSpPr>
          <p:nvPr/>
        </p:nvSpPr>
        <p:spPr>
          <a:xfrm>
            <a:off x="32053437" y="6768240"/>
            <a:ext cx="11340759" cy="5584703"/>
          </a:xfrm>
          <a:prstGeom prst="rect">
            <a:avLst/>
          </a:prstGeom>
          <a:solidFill>
            <a:schemeClr val="bg1"/>
          </a:solidFill>
          <a:ln w="50800">
            <a:solidFill>
              <a:srgbClr val="74000E"/>
            </a:solidFill>
          </a:ln>
          <a:effectLst/>
        </p:spPr>
        <p:txBody>
          <a:bodyPr wrap="square" lIns="121913" tIns="60957" rIns="121913" bIns="60957" rtlCol="0" anchor="t">
            <a:noAutofit/>
          </a:bodyPr>
          <a:lstStyle/>
          <a:p>
            <a:pPr marL="4101465" lvl="2"/>
            <a:endParaRPr lang="en-US" sz="4800" dirty="0">
              <a:solidFill>
                <a:srgbClr val="00144D"/>
              </a:solidFill>
              <a:cs typeface="Calibri"/>
            </a:endParaRPr>
          </a:p>
          <a:p>
            <a:pPr marL="548005" indent="-548005">
              <a:buFont typeface="Wingdings" pitchFamily="-65" charset="2"/>
              <a:buChar char="§"/>
            </a:pPr>
            <a:r>
              <a:rPr lang="en-US" sz="5400" dirty="0">
                <a:solidFill>
                  <a:srgbClr val="00144D"/>
                </a:solidFill>
                <a:cs typeface="Calibri"/>
              </a:rPr>
              <a:t>Assess resident satisfaction with curriculum addition </a:t>
            </a:r>
          </a:p>
          <a:p>
            <a:pPr marL="548005" indent="-548005">
              <a:buFont typeface="Wingdings" pitchFamily="-65" charset="2"/>
              <a:buChar char="§"/>
            </a:pPr>
            <a:r>
              <a:rPr lang="en-US" sz="5400" dirty="0">
                <a:solidFill>
                  <a:srgbClr val="00144D"/>
                </a:solidFill>
                <a:cs typeface="Calibri"/>
              </a:rPr>
              <a:t>Add practice with creating transition plans and increase experiential learning in future curriculum  </a:t>
            </a:r>
          </a:p>
          <a:p>
            <a:pPr marL="548005" indent="-548005">
              <a:buFont typeface="Wingdings" pitchFamily="-65" charset="2"/>
              <a:buChar char="§"/>
            </a:pPr>
            <a:endParaRPr lang="en-US" sz="5400" dirty="0">
              <a:solidFill>
                <a:srgbClr val="00144D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A9F28-F0A1-FD43-08AF-254CBDEF9E9A}"/>
              </a:ext>
            </a:extLst>
          </p:cNvPr>
          <p:cNvSpPr txBox="1"/>
          <p:nvPr/>
        </p:nvSpPr>
        <p:spPr>
          <a:xfrm>
            <a:off x="12257795" y="17930935"/>
            <a:ext cx="19300883" cy="14279042"/>
          </a:xfrm>
          <a:prstGeom prst="rect">
            <a:avLst/>
          </a:prstGeom>
          <a:solidFill>
            <a:schemeClr val="bg1"/>
          </a:solidFill>
          <a:ln w="50800">
            <a:solidFill>
              <a:srgbClr val="74000E"/>
            </a:solidFill>
          </a:ln>
          <a:effectLst/>
        </p:spPr>
        <p:txBody>
          <a:bodyPr wrap="square" lIns="121913" tIns="60957" rIns="121913" bIns="60957" rtlCol="0" anchor="t">
            <a:noAutofit/>
          </a:bodyPr>
          <a:lstStyle/>
          <a:p>
            <a:pPr marL="966470" lvl="1"/>
            <a:endParaRPr lang="en-US" sz="4800" b="1" dirty="0">
              <a:solidFill>
                <a:srgbClr val="00144D"/>
              </a:solidFill>
              <a:latin typeface="Calibri"/>
              <a:cs typeface="Times New Roman"/>
            </a:endParaRPr>
          </a:p>
          <a:p>
            <a:pPr algn="ctr"/>
            <a:r>
              <a:rPr lang="en-US" sz="5400" b="1" dirty="0">
                <a:solidFill>
                  <a:srgbClr val="00144D"/>
                </a:solidFill>
                <a:latin typeface="Calibri"/>
                <a:cs typeface="Times New Roman"/>
              </a:rPr>
              <a:t>"I love the idea of incorporating more education on transitions for med peds residents" </a:t>
            </a:r>
          </a:p>
          <a:p>
            <a:pPr algn="ctr"/>
            <a:endParaRPr lang="en-US" sz="5400" b="1" dirty="0">
              <a:solidFill>
                <a:srgbClr val="00144D"/>
              </a:solidFill>
              <a:latin typeface="Calibri"/>
              <a:cs typeface="Times New Roman"/>
            </a:endParaRPr>
          </a:p>
          <a:p>
            <a:pPr algn="ctr"/>
            <a:r>
              <a:rPr lang="en-US" sz="5400" b="1" dirty="0">
                <a:solidFill>
                  <a:srgbClr val="00144D"/>
                </a:solidFill>
                <a:latin typeface="Calibri"/>
                <a:cs typeface="Times New Roman"/>
              </a:rPr>
              <a:t>"This is crucial! Definitely should be a large part of the curriculum as this is one of the fields that we are expected to be experts at" </a:t>
            </a:r>
          </a:p>
          <a:p>
            <a:endParaRPr lang="en-US" sz="6000" dirty="0">
              <a:solidFill>
                <a:srgbClr val="00144D"/>
              </a:solidFill>
              <a:latin typeface="Calibri"/>
              <a:cs typeface="Times New Roman"/>
            </a:endParaRPr>
          </a:p>
          <a:p>
            <a:endParaRPr lang="en-US" sz="9600" dirty="0">
              <a:solidFill>
                <a:srgbClr val="00144D"/>
              </a:solidFill>
              <a:latin typeface="Calibri"/>
              <a:cs typeface="Calibri"/>
            </a:endParaRPr>
          </a:p>
          <a:p>
            <a:endParaRPr lang="en-US" sz="4400" dirty="0">
              <a:solidFill>
                <a:srgbClr val="00144D"/>
              </a:solidFill>
              <a:latin typeface="Calibri"/>
              <a:cs typeface="Arial"/>
            </a:endParaRPr>
          </a:p>
          <a:p>
            <a:endParaRPr lang="en-US" sz="9600" dirty="0">
              <a:solidFill>
                <a:srgbClr val="00144D"/>
              </a:solidFill>
              <a:latin typeface="Calibri"/>
              <a:cs typeface="Calibri"/>
            </a:endParaRPr>
          </a:p>
          <a:p>
            <a:endParaRPr lang="en-US" sz="6000" dirty="0">
              <a:solidFill>
                <a:srgbClr val="00144D"/>
              </a:solidFill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627D8-849C-B769-7587-B4BB657FDB4D}"/>
              </a:ext>
            </a:extLst>
          </p:cNvPr>
          <p:cNvSpPr txBox="1"/>
          <p:nvPr/>
        </p:nvSpPr>
        <p:spPr>
          <a:xfrm>
            <a:off x="12267448" y="16640985"/>
            <a:ext cx="19331915" cy="1072916"/>
          </a:xfrm>
          <a:prstGeom prst="rect">
            <a:avLst/>
          </a:prstGeom>
          <a:solidFill>
            <a:srgbClr val="74000E"/>
          </a:solidFill>
          <a:ln w="50800">
            <a:solidFill>
              <a:srgbClr val="74000E"/>
            </a:solidFill>
          </a:ln>
        </p:spPr>
        <p:txBody>
          <a:bodyPr wrap="square" lIns="121913" tIns="60957" rIns="121913" bIns="60957" rtlCol="0" anchor="t">
            <a:spAutoFit/>
          </a:bodyPr>
          <a:lstStyle/>
          <a:p>
            <a:pPr algn="ctr"/>
            <a:r>
              <a:rPr lang="en-US" sz="615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4F72B-180A-456F-22D7-D8D4421B6548}"/>
              </a:ext>
            </a:extLst>
          </p:cNvPr>
          <p:cNvSpPr txBox="1"/>
          <p:nvPr/>
        </p:nvSpPr>
        <p:spPr>
          <a:xfrm>
            <a:off x="34263106" y="32183909"/>
            <a:ext cx="91310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3371"/>
                </a:solidFill>
                <a:cs typeface="Calibri"/>
              </a:rPr>
              <a:t>Contact: erin.tully@pennmedicine.upenn.edu</a:t>
            </a:r>
          </a:p>
        </p:txBody>
      </p:sp>
      <p:pic>
        <p:nvPicPr>
          <p:cNvPr id="15" name="Picture 14" descr="A table with text on it&#10;&#10;Description automatically generated">
            <a:extLst>
              <a:ext uri="{FF2B5EF4-FFF2-40B4-BE49-F238E27FC236}">
                <a16:creationId xmlns:a16="http://schemas.microsoft.com/office/drawing/2014/main" id="{A350F156-0D79-01DA-EF4B-A6455D3AA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4529" y="7455375"/>
            <a:ext cx="16122141" cy="4897568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graph showing a self-assessed comfort level&#10;&#10;Description automatically generated">
            <a:extLst>
              <a:ext uri="{FF2B5EF4-FFF2-40B4-BE49-F238E27FC236}">
                <a16:creationId xmlns:a16="http://schemas.microsoft.com/office/drawing/2014/main" id="{53575B10-9719-ECCD-8942-897E77F70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0243" y="23392368"/>
            <a:ext cx="14530713" cy="8383102"/>
          </a:xfrm>
          <a:prstGeom prst="rect">
            <a:avLst/>
          </a:prstGeom>
          <a:ln>
            <a:solidFill>
              <a:srgbClr val="74000E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FFBFBF"/>
      </a:accent2>
      <a:accent3>
        <a:srgbClr val="BFBFBF"/>
      </a:accent3>
      <a:accent4>
        <a:srgbClr val="C6D9F0"/>
      </a:accent4>
      <a:accent5>
        <a:srgbClr val="1F497D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27230</TotalTime>
  <Words>605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Tully, Erin</cp:lastModifiedBy>
  <cp:revision>528</cp:revision>
  <dcterms:created xsi:type="dcterms:W3CDTF">2010-06-04T15:09:15Z</dcterms:created>
  <dcterms:modified xsi:type="dcterms:W3CDTF">2024-10-17T16:59:18Z</dcterms:modified>
</cp:coreProperties>
</file>