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31089600" cy="20116800"/>
  <p:notesSz cx="6858000" cy="9144000"/>
  <p:defaultTextStyle>
    <a:defPPr>
      <a:defRPr lang="en-US"/>
    </a:defPPr>
    <a:lvl1pPr marL="0" algn="l" defTabSz="1462982" rtl="0" eaLnBrk="1" latinLnBrk="0" hangingPunct="1">
      <a:defRPr sz="5800" kern="1200">
        <a:solidFill>
          <a:schemeClr val="tx1"/>
        </a:solidFill>
        <a:latin typeface="+mn-lt"/>
        <a:ea typeface="+mn-ea"/>
        <a:cs typeface="+mn-cs"/>
      </a:defRPr>
    </a:lvl1pPr>
    <a:lvl2pPr marL="1462982" algn="l" defTabSz="1462982" rtl="0" eaLnBrk="1" latinLnBrk="0" hangingPunct="1">
      <a:defRPr sz="5800" kern="1200">
        <a:solidFill>
          <a:schemeClr val="tx1"/>
        </a:solidFill>
        <a:latin typeface="+mn-lt"/>
        <a:ea typeface="+mn-ea"/>
        <a:cs typeface="+mn-cs"/>
      </a:defRPr>
    </a:lvl2pPr>
    <a:lvl3pPr marL="2925965" algn="l" defTabSz="1462982" rtl="0" eaLnBrk="1" latinLnBrk="0" hangingPunct="1">
      <a:defRPr sz="5800" kern="1200">
        <a:solidFill>
          <a:schemeClr val="tx1"/>
        </a:solidFill>
        <a:latin typeface="+mn-lt"/>
        <a:ea typeface="+mn-ea"/>
        <a:cs typeface="+mn-cs"/>
      </a:defRPr>
    </a:lvl3pPr>
    <a:lvl4pPr marL="4388947" algn="l" defTabSz="1462982" rtl="0" eaLnBrk="1" latinLnBrk="0" hangingPunct="1">
      <a:defRPr sz="5800" kern="1200">
        <a:solidFill>
          <a:schemeClr val="tx1"/>
        </a:solidFill>
        <a:latin typeface="+mn-lt"/>
        <a:ea typeface="+mn-ea"/>
        <a:cs typeface="+mn-cs"/>
      </a:defRPr>
    </a:lvl4pPr>
    <a:lvl5pPr marL="5851929" algn="l" defTabSz="1462982" rtl="0" eaLnBrk="1" latinLnBrk="0" hangingPunct="1">
      <a:defRPr sz="5800" kern="1200">
        <a:solidFill>
          <a:schemeClr val="tx1"/>
        </a:solidFill>
        <a:latin typeface="+mn-lt"/>
        <a:ea typeface="+mn-ea"/>
        <a:cs typeface="+mn-cs"/>
      </a:defRPr>
    </a:lvl5pPr>
    <a:lvl6pPr marL="7314912" algn="l" defTabSz="1462982" rtl="0" eaLnBrk="1" latinLnBrk="0" hangingPunct="1">
      <a:defRPr sz="5800" kern="1200">
        <a:solidFill>
          <a:schemeClr val="tx1"/>
        </a:solidFill>
        <a:latin typeface="+mn-lt"/>
        <a:ea typeface="+mn-ea"/>
        <a:cs typeface="+mn-cs"/>
      </a:defRPr>
    </a:lvl6pPr>
    <a:lvl7pPr marL="8777894" algn="l" defTabSz="1462982" rtl="0" eaLnBrk="1" latinLnBrk="0" hangingPunct="1">
      <a:defRPr sz="5800" kern="1200">
        <a:solidFill>
          <a:schemeClr val="tx1"/>
        </a:solidFill>
        <a:latin typeface="+mn-lt"/>
        <a:ea typeface="+mn-ea"/>
        <a:cs typeface="+mn-cs"/>
      </a:defRPr>
    </a:lvl7pPr>
    <a:lvl8pPr marL="10240876" algn="l" defTabSz="1462982" rtl="0" eaLnBrk="1" latinLnBrk="0" hangingPunct="1">
      <a:defRPr sz="5800" kern="1200">
        <a:solidFill>
          <a:schemeClr val="tx1"/>
        </a:solidFill>
        <a:latin typeface="+mn-lt"/>
        <a:ea typeface="+mn-ea"/>
        <a:cs typeface="+mn-cs"/>
      </a:defRPr>
    </a:lvl8pPr>
    <a:lvl9pPr marL="11703859" algn="l" defTabSz="1462982"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336">
          <p15:clr>
            <a:srgbClr val="A4A3A4"/>
          </p15:clr>
        </p15:guide>
        <p15:guide id="2" pos="97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4489AE"/>
    <a:srgbClr val="66CCFF"/>
    <a:srgbClr val="00004F"/>
    <a:srgbClr val="000080"/>
    <a:srgbClr val="0B0A1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p:restoredTop sz="94752"/>
  </p:normalViewPr>
  <p:slideViewPr>
    <p:cSldViewPr snapToGrid="0" snapToObjects="1">
      <p:cViewPr>
        <p:scale>
          <a:sx n="50" d="100"/>
          <a:sy n="50" d="100"/>
        </p:scale>
        <p:origin x="744" y="-952"/>
      </p:cViewPr>
      <p:guideLst>
        <p:guide orient="horz" pos="6336"/>
        <p:guide pos="97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Emma/Desktop/6%20year%20data%20pul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Emma/Desktop/6%20year%20data%20pul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Emma/Desktop/6%20year%20data%20pul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Emma/Desktop/6%20year%20data%20pull.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col"/>
        <c:grouping val="clustered"/>
        <c:varyColors val="0"/>
        <c:ser>
          <c:idx val="0"/>
          <c:order val="0"/>
          <c:spPr>
            <a:solidFill>
              <a:schemeClr val="accent6"/>
            </a:solidFill>
            <a:ln>
              <a:noFill/>
            </a:ln>
            <a:effectLst/>
          </c:spPr>
          <c:invertIfNegative val="0"/>
          <c:dPt>
            <c:idx val="0"/>
            <c:invertIfNegative val="0"/>
            <c:bubble3D val="0"/>
            <c:spPr>
              <a:solidFill>
                <a:schemeClr val="accent6">
                  <a:lumMod val="50000"/>
                </a:schemeClr>
              </a:solidFill>
              <a:ln>
                <a:noFill/>
              </a:ln>
              <a:effectLst/>
            </c:spPr>
            <c:extLst>
              <c:ext xmlns:c16="http://schemas.microsoft.com/office/drawing/2014/chart" uri="{C3380CC4-5D6E-409C-BE32-E72D297353CC}">
                <c16:uniqueId val="{00000001-728E-7841-86E5-A4AA6A8B897E}"/>
              </c:ext>
            </c:extLst>
          </c:dPt>
          <c:dPt>
            <c:idx val="1"/>
            <c:invertIfNegative val="0"/>
            <c:bubble3D val="0"/>
            <c:spPr>
              <a:solidFill>
                <a:schemeClr val="accent6">
                  <a:lumMod val="75000"/>
                </a:schemeClr>
              </a:solidFill>
              <a:ln>
                <a:noFill/>
              </a:ln>
              <a:effectLst/>
            </c:spPr>
            <c:extLst>
              <c:ext xmlns:c16="http://schemas.microsoft.com/office/drawing/2014/chart" uri="{C3380CC4-5D6E-409C-BE32-E72D297353CC}">
                <c16:uniqueId val="{00000003-728E-7841-86E5-A4AA6A8B897E}"/>
              </c:ext>
            </c:extLst>
          </c:dPt>
          <c:dPt>
            <c:idx val="2"/>
            <c:invertIfNegative val="0"/>
            <c:bubble3D val="0"/>
            <c:spPr>
              <a:solidFill>
                <a:schemeClr val="accent6"/>
              </a:solidFill>
              <a:ln>
                <a:noFill/>
              </a:ln>
              <a:effectLst/>
            </c:spPr>
            <c:extLst>
              <c:ext xmlns:c16="http://schemas.microsoft.com/office/drawing/2014/chart" uri="{C3380CC4-5D6E-409C-BE32-E72D297353CC}">
                <c16:uniqueId val="{00000005-728E-7841-86E5-A4AA6A8B897E}"/>
              </c:ext>
            </c:extLst>
          </c:dPt>
          <c:dPt>
            <c:idx val="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728E-7841-86E5-A4AA6A8B897E}"/>
              </c:ext>
            </c:extLst>
          </c:dPt>
          <c:dPt>
            <c:idx val="4"/>
            <c:invertIfNegative val="0"/>
            <c:bubble3D val="0"/>
            <c:spPr>
              <a:solidFill>
                <a:schemeClr val="accent6">
                  <a:lumMod val="40000"/>
                  <a:lumOff val="60000"/>
                </a:schemeClr>
              </a:solidFill>
              <a:ln>
                <a:noFill/>
              </a:ln>
              <a:effectLst/>
            </c:spPr>
            <c:extLst>
              <c:ext xmlns:c16="http://schemas.microsoft.com/office/drawing/2014/chart" uri="{C3380CC4-5D6E-409C-BE32-E72D297353CC}">
                <c16:uniqueId val="{00000009-728E-7841-86E5-A4AA6A8B897E}"/>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Figures!$A$25:$A$29</c:f>
              <c:strCache>
                <c:ptCount val="5"/>
                <c:pt idx="0">
                  <c:v>&lt; 12</c:v>
                </c:pt>
                <c:pt idx="1">
                  <c:v>12 - 17</c:v>
                </c:pt>
                <c:pt idx="2">
                  <c:v>18 - 24</c:v>
                </c:pt>
                <c:pt idx="3">
                  <c:v>25 - 30</c:v>
                </c:pt>
                <c:pt idx="4">
                  <c:v>&gt; 30</c:v>
                </c:pt>
              </c:strCache>
            </c:strRef>
          </c:cat>
          <c:val>
            <c:numRef>
              <c:f>Figures!$B$25:$B$29</c:f>
              <c:numCache>
                <c:formatCode>General</c:formatCode>
                <c:ptCount val="5"/>
                <c:pt idx="0">
                  <c:v>184</c:v>
                </c:pt>
                <c:pt idx="1">
                  <c:v>238</c:v>
                </c:pt>
                <c:pt idx="2">
                  <c:v>350</c:v>
                </c:pt>
                <c:pt idx="3">
                  <c:v>126</c:v>
                </c:pt>
                <c:pt idx="4">
                  <c:v>64</c:v>
                </c:pt>
              </c:numCache>
            </c:numRef>
          </c:val>
          <c:extLst>
            <c:ext xmlns:c16="http://schemas.microsoft.com/office/drawing/2014/chart" uri="{C3380CC4-5D6E-409C-BE32-E72D297353CC}">
              <c16:uniqueId val="{0000000A-728E-7841-86E5-A4AA6A8B897E}"/>
            </c:ext>
          </c:extLst>
        </c:ser>
        <c:dLbls>
          <c:dLblPos val="outEnd"/>
          <c:showLegendKey val="0"/>
          <c:showVal val="1"/>
          <c:showCatName val="0"/>
          <c:showSerName val="0"/>
          <c:showPercent val="0"/>
          <c:showBubbleSize val="0"/>
        </c:dLbls>
        <c:gapWidth val="219"/>
        <c:overlap val="-27"/>
        <c:axId val="1826860048"/>
        <c:axId val="1826861760"/>
      </c:barChart>
      <c:catAx>
        <c:axId val="1826860048"/>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Age (years)</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826861760"/>
        <c:crosses val="autoZero"/>
        <c:auto val="1"/>
        <c:lblAlgn val="ctr"/>
        <c:lblOffset val="100"/>
        <c:noMultiLvlLbl val="0"/>
      </c:catAx>
      <c:valAx>
        <c:axId val="1826861760"/>
        <c:scaling>
          <c:orientation val="minMax"/>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Visits</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826860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1"/>
          <c:order val="0"/>
          <c:spPr>
            <a:solidFill>
              <a:schemeClr val="accent5">
                <a:lumMod val="50000"/>
              </a:schemeClr>
            </a:solidFill>
            <a:ln>
              <a:noFill/>
            </a:ln>
            <a:effectLst/>
          </c:spPr>
          <c:invertIfNegative val="0"/>
          <c:dPt>
            <c:idx val="0"/>
            <c:invertIfNegative val="0"/>
            <c:bubble3D val="0"/>
            <c:spPr>
              <a:solidFill>
                <a:schemeClr val="accent5"/>
              </a:solidFill>
              <a:ln>
                <a:noFill/>
              </a:ln>
              <a:effectLst/>
            </c:spPr>
            <c:extLst>
              <c:ext xmlns:c16="http://schemas.microsoft.com/office/drawing/2014/chart" uri="{C3380CC4-5D6E-409C-BE32-E72D297353CC}">
                <c16:uniqueId val="{00000001-02AB-1B49-9F4E-4CB2B60F1933}"/>
              </c:ext>
            </c:extLst>
          </c:dPt>
          <c:dPt>
            <c:idx val="1"/>
            <c:invertIfNegative val="0"/>
            <c:bubble3D val="0"/>
            <c:spPr>
              <a:solidFill>
                <a:schemeClr val="accent5">
                  <a:lumMod val="75000"/>
                </a:schemeClr>
              </a:solidFill>
              <a:ln>
                <a:noFill/>
              </a:ln>
              <a:effectLst/>
            </c:spPr>
            <c:extLst>
              <c:ext xmlns:c16="http://schemas.microsoft.com/office/drawing/2014/chart" uri="{C3380CC4-5D6E-409C-BE32-E72D297353CC}">
                <c16:uniqueId val="{00000003-02AB-1B49-9F4E-4CB2B60F1933}"/>
              </c:ext>
            </c:extLst>
          </c:dPt>
          <c:dPt>
            <c:idx val="3"/>
            <c:invertIfNegative val="0"/>
            <c:bubble3D val="0"/>
            <c:spPr>
              <a:solidFill>
                <a:schemeClr val="accent5">
                  <a:lumMod val="75000"/>
                </a:schemeClr>
              </a:solidFill>
              <a:ln>
                <a:noFill/>
              </a:ln>
              <a:effectLst/>
            </c:spPr>
            <c:extLst>
              <c:ext xmlns:c16="http://schemas.microsoft.com/office/drawing/2014/chart" uri="{C3380CC4-5D6E-409C-BE32-E72D297353CC}">
                <c16:uniqueId val="{00000005-02AB-1B49-9F4E-4CB2B60F193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02AB-1B49-9F4E-4CB2B60F1933}"/>
              </c:ext>
            </c:extLst>
          </c:dPt>
          <c:dPt>
            <c:idx val="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9-02AB-1B49-9F4E-4CB2B60F1933}"/>
              </c:ext>
            </c:extLst>
          </c:dPt>
          <c:dPt>
            <c:idx val="6"/>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B-02AB-1B49-9F4E-4CB2B60F1933}"/>
              </c:ext>
            </c:extLst>
          </c:dPt>
          <c:dPt>
            <c:idx val="7"/>
            <c:invertIfNegative val="0"/>
            <c:bubble3D val="0"/>
            <c:spPr>
              <a:solidFill>
                <a:schemeClr val="accent5">
                  <a:lumMod val="20000"/>
                  <a:lumOff val="80000"/>
                </a:schemeClr>
              </a:solidFill>
              <a:ln>
                <a:noFill/>
              </a:ln>
              <a:effectLst/>
            </c:spPr>
            <c:extLst>
              <c:ext xmlns:c16="http://schemas.microsoft.com/office/drawing/2014/chart" uri="{C3380CC4-5D6E-409C-BE32-E72D297353CC}">
                <c16:uniqueId val="{0000000D-02AB-1B49-9F4E-4CB2B60F1933}"/>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Figures!$B$15:$B$22</c:f>
              <c:numCache>
                <c:formatCode>General</c:formatCode>
                <c:ptCount val="8"/>
                <c:pt idx="0">
                  <c:v>101</c:v>
                </c:pt>
                <c:pt idx="1">
                  <c:v>70</c:v>
                </c:pt>
                <c:pt idx="2">
                  <c:v>67</c:v>
                </c:pt>
                <c:pt idx="3">
                  <c:v>58</c:v>
                </c:pt>
                <c:pt idx="4">
                  <c:v>43</c:v>
                </c:pt>
                <c:pt idx="5">
                  <c:v>10</c:v>
                </c:pt>
                <c:pt idx="6">
                  <c:v>1</c:v>
                </c:pt>
                <c:pt idx="7">
                  <c:v>1</c:v>
                </c:pt>
              </c:numCache>
            </c:numRef>
          </c:val>
          <c:extLst>
            <c:ext xmlns:c16="http://schemas.microsoft.com/office/drawing/2014/chart" uri="{C3380CC4-5D6E-409C-BE32-E72D297353CC}">
              <c16:uniqueId val="{0000000E-02AB-1B49-9F4E-4CB2B60F1933}"/>
            </c:ext>
          </c:extLst>
        </c:ser>
        <c:dLbls>
          <c:showLegendKey val="0"/>
          <c:showVal val="0"/>
          <c:showCatName val="0"/>
          <c:showSerName val="0"/>
          <c:showPercent val="0"/>
          <c:showBubbleSize val="0"/>
        </c:dLbls>
        <c:gapWidth val="219"/>
        <c:overlap val="-27"/>
        <c:axId val="1630486064"/>
        <c:axId val="1630487776"/>
      </c:barChart>
      <c:catAx>
        <c:axId val="1630486064"/>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Visits</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30487776"/>
        <c:crosses val="autoZero"/>
        <c:auto val="1"/>
        <c:lblAlgn val="ctr"/>
        <c:lblOffset val="100"/>
        <c:noMultiLvlLbl val="0"/>
      </c:catAx>
      <c:valAx>
        <c:axId val="1630487776"/>
        <c:scaling>
          <c:orientation val="minMax"/>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Patients</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304860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pieChart>
        <c:varyColors val="1"/>
        <c:ser>
          <c:idx val="0"/>
          <c:order val="0"/>
          <c:dPt>
            <c:idx val="0"/>
            <c:bubble3D val="0"/>
            <c:spPr>
              <a:solidFill>
                <a:schemeClr val="accent4">
                  <a:tint val="65000"/>
                </a:schemeClr>
              </a:solidFill>
              <a:ln w="19050">
                <a:solidFill>
                  <a:schemeClr val="lt1"/>
                </a:solidFill>
              </a:ln>
              <a:effectLst/>
            </c:spPr>
            <c:extLst>
              <c:ext xmlns:c16="http://schemas.microsoft.com/office/drawing/2014/chart" uri="{C3380CC4-5D6E-409C-BE32-E72D297353CC}">
                <c16:uniqueId val="{00000001-D7DD-F444-AF0C-2254C7818736}"/>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D7DD-F444-AF0C-2254C7818736}"/>
              </c:ext>
            </c:extLst>
          </c:dPt>
          <c:dPt>
            <c:idx val="2"/>
            <c:bubble3D val="0"/>
            <c:spPr>
              <a:solidFill>
                <a:schemeClr val="accent4">
                  <a:shade val="65000"/>
                </a:schemeClr>
              </a:solidFill>
              <a:ln w="19050">
                <a:solidFill>
                  <a:schemeClr val="lt1"/>
                </a:solidFill>
              </a:ln>
              <a:effectLst/>
            </c:spPr>
            <c:extLst>
              <c:ext xmlns:c16="http://schemas.microsoft.com/office/drawing/2014/chart" uri="{C3380CC4-5D6E-409C-BE32-E72D297353CC}">
                <c16:uniqueId val="{00000005-D7DD-F444-AF0C-2254C7818736}"/>
              </c:ext>
            </c:extLst>
          </c:dPt>
          <c:dLbls>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Figures!$A$10:$A$12</c:f>
              <c:strCache>
                <c:ptCount val="3"/>
                <c:pt idx="0">
                  <c:v>Male</c:v>
                </c:pt>
                <c:pt idx="1">
                  <c:v>Female</c:v>
                </c:pt>
                <c:pt idx="2">
                  <c:v>Non-binary</c:v>
                </c:pt>
              </c:strCache>
            </c:strRef>
          </c:cat>
          <c:val>
            <c:numRef>
              <c:f>Figures!$B$10:$B$12</c:f>
              <c:numCache>
                <c:formatCode>General</c:formatCode>
                <c:ptCount val="3"/>
                <c:pt idx="0">
                  <c:v>189</c:v>
                </c:pt>
                <c:pt idx="1">
                  <c:v>159</c:v>
                </c:pt>
                <c:pt idx="2">
                  <c:v>3</c:v>
                </c:pt>
              </c:numCache>
            </c:numRef>
          </c:val>
          <c:extLst>
            <c:ext xmlns:c16="http://schemas.microsoft.com/office/drawing/2014/chart" uri="{C3380CC4-5D6E-409C-BE32-E72D297353CC}">
              <c16:uniqueId val="{00000006-D7DD-F444-AF0C-2254C7818736}"/>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pieChart>
        <c:varyColors val="1"/>
        <c:ser>
          <c:idx val="0"/>
          <c:order val="0"/>
          <c:dPt>
            <c:idx val="0"/>
            <c:bubble3D val="0"/>
            <c:spPr>
              <a:solidFill>
                <a:schemeClr val="accent3">
                  <a:tint val="54000"/>
                </a:schemeClr>
              </a:solidFill>
              <a:ln w="19050">
                <a:solidFill>
                  <a:schemeClr val="lt1"/>
                </a:solidFill>
              </a:ln>
              <a:effectLst/>
            </c:spPr>
            <c:extLst>
              <c:ext xmlns:c16="http://schemas.microsoft.com/office/drawing/2014/chart" uri="{C3380CC4-5D6E-409C-BE32-E72D297353CC}">
                <c16:uniqueId val="{00000001-DD56-E54A-8E18-BB0FFE164E67}"/>
              </c:ext>
            </c:extLst>
          </c:dPt>
          <c:dPt>
            <c:idx val="1"/>
            <c:bubble3D val="0"/>
            <c:spPr>
              <a:solidFill>
                <a:schemeClr val="accent3">
                  <a:tint val="77000"/>
                </a:schemeClr>
              </a:solidFill>
              <a:ln w="19050">
                <a:solidFill>
                  <a:schemeClr val="lt1"/>
                </a:solidFill>
              </a:ln>
              <a:effectLst/>
            </c:spPr>
            <c:extLst>
              <c:ext xmlns:c16="http://schemas.microsoft.com/office/drawing/2014/chart" uri="{C3380CC4-5D6E-409C-BE32-E72D297353CC}">
                <c16:uniqueId val="{00000003-DD56-E54A-8E18-BB0FFE164E6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D56-E54A-8E18-BB0FFE164E67}"/>
              </c:ext>
            </c:extLst>
          </c:dPt>
          <c:dPt>
            <c:idx val="3"/>
            <c:bubble3D val="0"/>
            <c:spPr>
              <a:solidFill>
                <a:schemeClr val="accent3">
                  <a:shade val="76000"/>
                </a:schemeClr>
              </a:solidFill>
              <a:ln w="19050">
                <a:solidFill>
                  <a:schemeClr val="lt1"/>
                </a:solidFill>
              </a:ln>
              <a:effectLst/>
            </c:spPr>
            <c:extLst>
              <c:ext xmlns:c16="http://schemas.microsoft.com/office/drawing/2014/chart" uri="{C3380CC4-5D6E-409C-BE32-E72D297353CC}">
                <c16:uniqueId val="{00000007-DD56-E54A-8E18-BB0FFE164E67}"/>
              </c:ext>
            </c:extLst>
          </c:dPt>
          <c:dPt>
            <c:idx val="4"/>
            <c:bubble3D val="0"/>
            <c:spPr>
              <a:solidFill>
                <a:schemeClr val="accent3">
                  <a:shade val="53000"/>
                </a:schemeClr>
              </a:solidFill>
              <a:ln w="19050">
                <a:solidFill>
                  <a:schemeClr val="lt1"/>
                </a:solidFill>
              </a:ln>
              <a:effectLst/>
            </c:spPr>
            <c:extLst>
              <c:ext xmlns:c16="http://schemas.microsoft.com/office/drawing/2014/chart" uri="{C3380CC4-5D6E-409C-BE32-E72D297353CC}">
                <c16:uniqueId val="{00000009-DD56-E54A-8E18-BB0FFE164E67}"/>
              </c:ext>
            </c:extLst>
          </c:dPt>
          <c:dLbls>
            <c:dLbl>
              <c:idx val="1"/>
              <c:dLblPos val="outEnd"/>
              <c:showLegendKey val="0"/>
              <c:showVal val="0"/>
              <c:showCatName val="1"/>
              <c:showSerName val="0"/>
              <c:showPercent val="1"/>
              <c:showBubbleSize val="0"/>
              <c:extLst>
                <c:ext xmlns:c15="http://schemas.microsoft.com/office/drawing/2012/chart" uri="{CE6537A1-D6FC-4f65-9D91-7224C49458BB}">
                  <c15:layout>
                    <c:manualLayout>
                      <c:w val="0.24694269155587667"/>
                      <c:h val="0.27287454765110314"/>
                    </c:manualLayout>
                  </c15:layout>
                </c:ext>
                <c:ext xmlns:c16="http://schemas.microsoft.com/office/drawing/2014/chart" uri="{C3380CC4-5D6E-409C-BE32-E72D297353CC}">
                  <c16:uniqueId val="{00000003-DD56-E54A-8E18-BB0FFE164E67}"/>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Figures!$A$3:$A$7</c:f>
              <c:strCache>
                <c:ptCount val="5"/>
                <c:pt idx="0">
                  <c:v>Leukemia</c:v>
                </c:pt>
                <c:pt idx="1">
                  <c:v>Lymphoma</c:v>
                </c:pt>
                <c:pt idx="2">
                  <c:v>Solid tumor</c:v>
                </c:pt>
                <c:pt idx="3">
                  <c:v>CNS</c:v>
                </c:pt>
                <c:pt idx="4">
                  <c:v>Other</c:v>
                </c:pt>
              </c:strCache>
            </c:strRef>
          </c:cat>
          <c:val>
            <c:numRef>
              <c:f>Figures!$B$3:$B$7</c:f>
              <c:numCache>
                <c:formatCode>General</c:formatCode>
                <c:ptCount val="5"/>
                <c:pt idx="0">
                  <c:v>136</c:v>
                </c:pt>
                <c:pt idx="1">
                  <c:v>71</c:v>
                </c:pt>
                <c:pt idx="2">
                  <c:v>104</c:v>
                </c:pt>
                <c:pt idx="3">
                  <c:v>30</c:v>
                </c:pt>
                <c:pt idx="4">
                  <c:v>11</c:v>
                </c:pt>
              </c:numCache>
            </c:numRef>
          </c:val>
          <c:extLst>
            <c:ext xmlns:c16="http://schemas.microsoft.com/office/drawing/2014/chart" uri="{C3380CC4-5D6E-409C-BE32-E72D297353CC}">
              <c16:uniqueId val="{0000000A-DD56-E54A-8E18-BB0FFE164E67}"/>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Reversed" id="24">
  <a:schemeClr val="accent4"/>
</cs:colorStyle>
</file>

<file path=ppt/charts/colors4.xml><?xml version="1.0" encoding="utf-8"?>
<cs:colorStyle xmlns:cs="http://schemas.microsoft.com/office/drawing/2012/chartStyle" xmlns:a="http://schemas.openxmlformats.org/drawingml/2006/main" meth="withinLinearReversed" id="23">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01C36B-954F-2844-8EDC-7E40CDE34F8F}" type="datetimeFigureOut">
              <a:rPr lang="en-US" smtClean="0"/>
              <a:t>10/7/24</a:t>
            </a:fld>
            <a:endParaRPr lang="en-US"/>
          </a:p>
        </p:txBody>
      </p:sp>
      <p:sp>
        <p:nvSpPr>
          <p:cNvPr id="4" name="Slide Image Placeholder 3"/>
          <p:cNvSpPr>
            <a:spLocks noGrp="1" noRot="1" noChangeAspect="1"/>
          </p:cNvSpPr>
          <p:nvPr>
            <p:ph type="sldImg" idx="2"/>
          </p:nvPr>
        </p:nvSpPr>
        <p:spPr>
          <a:xfrm>
            <a:off x="1044575" y="1143000"/>
            <a:ext cx="47688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47EBB3-099B-FB42-819C-A45084A9178F}" type="slidenum">
              <a:rPr lang="en-US" smtClean="0"/>
              <a:t>‹#›</a:t>
            </a:fld>
            <a:endParaRPr lang="en-US"/>
          </a:p>
        </p:txBody>
      </p:sp>
    </p:spTree>
    <p:extLst>
      <p:ext uri="{BB962C8B-B14F-4D97-AF65-F5344CB8AC3E}">
        <p14:creationId xmlns:p14="http://schemas.microsoft.com/office/powerpoint/2010/main" val="2033593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47EBB3-099B-FB42-819C-A45084A9178F}" type="slidenum">
              <a:rPr lang="en-US" smtClean="0"/>
              <a:t>1</a:t>
            </a:fld>
            <a:endParaRPr lang="en-US"/>
          </a:p>
        </p:txBody>
      </p:sp>
    </p:spTree>
    <p:extLst>
      <p:ext uri="{BB962C8B-B14F-4D97-AF65-F5344CB8AC3E}">
        <p14:creationId xmlns:p14="http://schemas.microsoft.com/office/powerpoint/2010/main" val="815117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31720" y="6249249"/>
            <a:ext cx="26426160" cy="4312073"/>
          </a:xfrm>
        </p:spPr>
        <p:txBody>
          <a:bodyPr/>
          <a:lstStyle/>
          <a:p>
            <a:r>
              <a:rPr lang="en-US"/>
              <a:t>Click to edit Master title style</a:t>
            </a:r>
          </a:p>
        </p:txBody>
      </p:sp>
      <p:sp>
        <p:nvSpPr>
          <p:cNvPr id="3" name="Subtitle 2"/>
          <p:cNvSpPr>
            <a:spLocks noGrp="1"/>
          </p:cNvSpPr>
          <p:nvPr>
            <p:ph type="subTitle" idx="1"/>
          </p:nvPr>
        </p:nvSpPr>
        <p:spPr>
          <a:xfrm>
            <a:off x="4663440" y="11399520"/>
            <a:ext cx="21762720" cy="5140960"/>
          </a:xfrm>
        </p:spPr>
        <p:txBody>
          <a:bodyPr/>
          <a:lstStyle>
            <a:lvl1pPr marL="0" indent="0" algn="ctr">
              <a:buNone/>
              <a:defRPr>
                <a:solidFill>
                  <a:schemeClr val="tx1">
                    <a:tint val="75000"/>
                  </a:schemeClr>
                </a:solidFill>
              </a:defRPr>
            </a:lvl1pPr>
            <a:lvl2pPr marL="1462982" indent="0" algn="ctr">
              <a:buNone/>
              <a:defRPr>
                <a:solidFill>
                  <a:schemeClr val="tx1">
                    <a:tint val="75000"/>
                  </a:schemeClr>
                </a:solidFill>
              </a:defRPr>
            </a:lvl2pPr>
            <a:lvl3pPr marL="2925965" indent="0" algn="ctr">
              <a:buNone/>
              <a:defRPr>
                <a:solidFill>
                  <a:schemeClr val="tx1">
                    <a:tint val="75000"/>
                  </a:schemeClr>
                </a:solidFill>
              </a:defRPr>
            </a:lvl3pPr>
            <a:lvl4pPr marL="4388947" indent="0" algn="ctr">
              <a:buNone/>
              <a:defRPr>
                <a:solidFill>
                  <a:schemeClr val="tx1">
                    <a:tint val="75000"/>
                  </a:schemeClr>
                </a:solidFill>
              </a:defRPr>
            </a:lvl4pPr>
            <a:lvl5pPr marL="5851929" indent="0" algn="ctr">
              <a:buNone/>
              <a:defRPr>
                <a:solidFill>
                  <a:schemeClr val="tx1">
                    <a:tint val="75000"/>
                  </a:schemeClr>
                </a:solidFill>
              </a:defRPr>
            </a:lvl5pPr>
            <a:lvl6pPr marL="7314912" indent="0" algn="ctr">
              <a:buNone/>
              <a:defRPr>
                <a:solidFill>
                  <a:schemeClr val="tx1">
                    <a:tint val="75000"/>
                  </a:schemeClr>
                </a:solidFill>
              </a:defRPr>
            </a:lvl6pPr>
            <a:lvl7pPr marL="8777894" indent="0" algn="ctr">
              <a:buNone/>
              <a:defRPr>
                <a:solidFill>
                  <a:schemeClr val="tx1">
                    <a:tint val="75000"/>
                  </a:schemeClr>
                </a:solidFill>
              </a:defRPr>
            </a:lvl7pPr>
            <a:lvl8pPr marL="10240876" indent="0" algn="ctr">
              <a:buNone/>
              <a:defRPr>
                <a:solidFill>
                  <a:schemeClr val="tx1">
                    <a:tint val="75000"/>
                  </a:schemeClr>
                </a:solidFill>
              </a:defRPr>
            </a:lvl8pPr>
            <a:lvl9pPr marL="1170385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4DD484-2670-7E43-9CD5-F4B6BCBAFB0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228004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4DD484-2670-7E43-9CD5-F4B6BCBAFB0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158707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159840" y="3008207"/>
            <a:ext cx="27980640" cy="6408039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17920" y="3008207"/>
            <a:ext cx="83423760" cy="640803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4DD484-2670-7E43-9CD5-F4B6BCBAFB0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3064566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4DD484-2670-7E43-9CD5-F4B6BCBAFB0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3371599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5864" y="12926909"/>
            <a:ext cx="26426160" cy="3995420"/>
          </a:xfrm>
        </p:spPr>
        <p:txBody>
          <a:bodyPr anchor="t"/>
          <a:lstStyle>
            <a:lvl1pPr algn="l">
              <a:defRPr sz="12800" b="1" cap="all"/>
            </a:lvl1pPr>
          </a:lstStyle>
          <a:p>
            <a:r>
              <a:rPr lang="en-US"/>
              <a:t>Click to edit Master title style</a:t>
            </a:r>
          </a:p>
        </p:txBody>
      </p:sp>
      <p:sp>
        <p:nvSpPr>
          <p:cNvPr id="3" name="Text Placeholder 2"/>
          <p:cNvSpPr>
            <a:spLocks noGrp="1"/>
          </p:cNvSpPr>
          <p:nvPr>
            <p:ph type="body" idx="1"/>
          </p:nvPr>
        </p:nvSpPr>
        <p:spPr>
          <a:xfrm>
            <a:off x="2455864" y="8526360"/>
            <a:ext cx="26426160" cy="4400548"/>
          </a:xfrm>
        </p:spPr>
        <p:txBody>
          <a:bodyPr anchor="b"/>
          <a:lstStyle>
            <a:lvl1pPr marL="0" indent="0">
              <a:buNone/>
              <a:defRPr sz="6400">
                <a:solidFill>
                  <a:schemeClr val="tx1">
                    <a:tint val="75000"/>
                  </a:schemeClr>
                </a:solidFill>
              </a:defRPr>
            </a:lvl1pPr>
            <a:lvl2pPr marL="1462982" indent="0">
              <a:buNone/>
              <a:defRPr sz="5800">
                <a:solidFill>
                  <a:schemeClr val="tx1">
                    <a:tint val="75000"/>
                  </a:schemeClr>
                </a:solidFill>
              </a:defRPr>
            </a:lvl2pPr>
            <a:lvl3pPr marL="2925965" indent="0">
              <a:buNone/>
              <a:defRPr sz="5100">
                <a:solidFill>
                  <a:schemeClr val="tx1">
                    <a:tint val="75000"/>
                  </a:schemeClr>
                </a:solidFill>
              </a:defRPr>
            </a:lvl3pPr>
            <a:lvl4pPr marL="4388947" indent="0">
              <a:buNone/>
              <a:defRPr sz="4400">
                <a:solidFill>
                  <a:schemeClr val="tx1">
                    <a:tint val="75000"/>
                  </a:schemeClr>
                </a:solidFill>
              </a:defRPr>
            </a:lvl4pPr>
            <a:lvl5pPr marL="5851929" indent="0">
              <a:buNone/>
              <a:defRPr sz="4400">
                <a:solidFill>
                  <a:schemeClr val="tx1">
                    <a:tint val="75000"/>
                  </a:schemeClr>
                </a:solidFill>
              </a:defRPr>
            </a:lvl5pPr>
            <a:lvl6pPr marL="7314912" indent="0">
              <a:buNone/>
              <a:defRPr sz="4400">
                <a:solidFill>
                  <a:schemeClr val="tx1">
                    <a:tint val="75000"/>
                  </a:schemeClr>
                </a:solidFill>
              </a:defRPr>
            </a:lvl6pPr>
            <a:lvl7pPr marL="8777894" indent="0">
              <a:buNone/>
              <a:defRPr sz="4400">
                <a:solidFill>
                  <a:schemeClr val="tx1">
                    <a:tint val="75000"/>
                  </a:schemeClr>
                </a:solidFill>
              </a:defRPr>
            </a:lvl7pPr>
            <a:lvl8pPr marL="10240876" indent="0">
              <a:buNone/>
              <a:defRPr sz="4400">
                <a:solidFill>
                  <a:schemeClr val="tx1">
                    <a:tint val="75000"/>
                  </a:schemeClr>
                </a:solidFill>
              </a:defRPr>
            </a:lvl8pPr>
            <a:lvl9pPr marL="11703859" indent="0">
              <a:buNone/>
              <a:defRPr sz="4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4DD484-2670-7E43-9CD5-F4B6BCBAFB0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3633667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17920" y="17523039"/>
            <a:ext cx="55702200" cy="49565560"/>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38280" y="17523039"/>
            <a:ext cx="55702200" cy="49565560"/>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14DD484-2670-7E43-9CD5-F4B6BCBAFB02}" type="datetimeFigureOut">
              <a:rPr lang="en-US" smtClean="0"/>
              <a:t>10/7/24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180595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54480" y="805605"/>
            <a:ext cx="27980640" cy="3352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54480" y="4502998"/>
            <a:ext cx="13736639" cy="1876635"/>
          </a:xfrm>
        </p:spPr>
        <p:txBody>
          <a:bodyPr anchor="b"/>
          <a:lstStyle>
            <a:lvl1pPr marL="0" indent="0">
              <a:buNone/>
              <a:defRPr sz="7700" b="1"/>
            </a:lvl1pPr>
            <a:lvl2pPr marL="1462982" indent="0">
              <a:buNone/>
              <a:defRPr sz="6400" b="1"/>
            </a:lvl2pPr>
            <a:lvl3pPr marL="2925965" indent="0">
              <a:buNone/>
              <a:defRPr sz="5800" b="1"/>
            </a:lvl3pPr>
            <a:lvl4pPr marL="4388947" indent="0">
              <a:buNone/>
              <a:defRPr sz="5100" b="1"/>
            </a:lvl4pPr>
            <a:lvl5pPr marL="5851929" indent="0">
              <a:buNone/>
              <a:defRPr sz="5100" b="1"/>
            </a:lvl5pPr>
            <a:lvl6pPr marL="7314912" indent="0">
              <a:buNone/>
              <a:defRPr sz="5100" b="1"/>
            </a:lvl6pPr>
            <a:lvl7pPr marL="8777894" indent="0">
              <a:buNone/>
              <a:defRPr sz="5100" b="1"/>
            </a:lvl7pPr>
            <a:lvl8pPr marL="10240876" indent="0">
              <a:buNone/>
              <a:defRPr sz="5100" b="1"/>
            </a:lvl8pPr>
            <a:lvl9pPr marL="11703859" indent="0">
              <a:buNone/>
              <a:defRPr sz="5100" b="1"/>
            </a:lvl9pPr>
          </a:lstStyle>
          <a:p>
            <a:pPr lvl="0"/>
            <a:r>
              <a:rPr lang="en-US"/>
              <a:t>Click to edit Master text styles</a:t>
            </a:r>
          </a:p>
        </p:txBody>
      </p:sp>
      <p:sp>
        <p:nvSpPr>
          <p:cNvPr id="4" name="Content Placeholder 3"/>
          <p:cNvSpPr>
            <a:spLocks noGrp="1"/>
          </p:cNvSpPr>
          <p:nvPr>
            <p:ph sz="half" idx="2"/>
          </p:nvPr>
        </p:nvSpPr>
        <p:spPr>
          <a:xfrm>
            <a:off x="1554480" y="6379633"/>
            <a:ext cx="13736639" cy="11590445"/>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793087" y="4502998"/>
            <a:ext cx="13742035" cy="1876635"/>
          </a:xfrm>
        </p:spPr>
        <p:txBody>
          <a:bodyPr anchor="b"/>
          <a:lstStyle>
            <a:lvl1pPr marL="0" indent="0">
              <a:buNone/>
              <a:defRPr sz="7700" b="1"/>
            </a:lvl1pPr>
            <a:lvl2pPr marL="1462982" indent="0">
              <a:buNone/>
              <a:defRPr sz="6400" b="1"/>
            </a:lvl2pPr>
            <a:lvl3pPr marL="2925965" indent="0">
              <a:buNone/>
              <a:defRPr sz="5800" b="1"/>
            </a:lvl3pPr>
            <a:lvl4pPr marL="4388947" indent="0">
              <a:buNone/>
              <a:defRPr sz="5100" b="1"/>
            </a:lvl4pPr>
            <a:lvl5pPr marL="5851929" indent="0">
              <a:buNone/>
              <a:defRPr sz="5100" b="1"/>
            </a:lvl5pPr>
            <a:lvl6pPr marL="7314912" indent="0">
              <a:buNone/>
              <a:defRPr sz="5100" b="1"/>
            </a:lvl6pPr>
            <a:lvl7pPr marL="8777894" indent="0">
              <a:buNone/>
              <a:defRPr sz="5100" b="1"/>
            </a:lvl7pPr>
            <a:lvl8pPr marL="10240876" indent="0">
              <a:buNone/>
              <a:defRPr sz="5100" b="1"/>
            </a:lvl8pPr>
            <a:lvl9pPr marL="11703859" indent="0">
              <a:buNone/>
              <a:defRPr sz="5100" b="1"/>
            </a:lvl9pPr>
          </a:lstStyle>
          <a:p>
            <a:pPr lvl="0"/>
            <a:r>
              <a:rPr lang="en-US"/>
              <a:t>Click to edit Master text styles</a:t>
            </a:r>
          </a:p>
        </p:txBody>
      </p:sp>
      <p:sp>
        <p:nvSpPr>
          <p:cNvPr id="6" name="Content Placeholder 5"/>
          <p:cNvSpPr>
            <a:spLocks noGrp="1"/>
          </p:cNvSpPr>
          <p:nvPr>
            <p:ph sz="quarter" idx="4"/>
          </p:nvPr>
        </p:nvSpPr>
        <p:spPr>
          <a:xfrm>
            <a:off x="15793087" y="6379633"/>
            <a:ext cx="13742035" cy="11590445"/>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14DD484-2670-7E43-9CD5-F4B6BCBAFB02}" type="datetimeFigureOut">
              <a:rPr lang="en-US" smtClean="0"/>
              <a:t>10/7/24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142892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4DD484-2670-7E43-9CD5-F4B6BCBAFB02}" type="datetimeFigureOut">
              <a:rPr lang="en-US" smtClean="0"/>
              <a:t>10/7/24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344120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DD484-2670-7E43-9CD5-F4B6BCBAFB02}" type="datetimeFigureOut">
              <a:rPr lang="en-US" smtClean="0"/>
              <a:t>10/7/24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2513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54482" y="800947"/>
            <a:ext cx="10228264" cy="3408680"/>
          </a:xfrm>
        </p:spPr>
        <p:txBody>
          <a:bodyPr anchor="b"/>
          <a:lstStyle>
            <a:lvl1pPr algn="l">
              <a:defRPr sz="6400" b="1"/>
            </a:lvl1pPr>
          </a:lstStyle>
          <a:p>
            <a:r>
              <a:rPr lang="en-US"/>
              <a:t>Click to edit Master title style</a:t>
            </a:r>
          </a:p>
        </p:txBody>
      </p:sp>
      <p:sp>
        <p:nvSpPr>
          <p:cNvPr id="3" name="Content Placeholder 2"/>
          <p:cNvSpPr>
            <a:spLocks noGrp="1"/>
          </p:cNvSpPr>
          <p:nvPr>
            <p:ph idx="1"/>
          </p:nvPr>
        </p:nvSpPr>
        <p:spPr>
          <a:xfrm>
            <a:off x="12155170" y="800948"/>
            <a:ext cx="17379950" cy="17169132"/>
          </a:xfrm>
        </p:spPr>
        <p:txBody>
          <a:bodyPr/>
          <a:lstStyle>
            <a:lvl1pPr>
              <a:defRPr sz="10200"/>
            </a:lvl1pPr>
            <a:lvl2pPr>
              <a:defRPr sz="9000"/>
            </a:lvl2pPr>
            <a:lvl3pPr>
              <a:defRPr sz="770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54482" y="4209628"/>
            <a:ext cx="10228264" cy="13760452"/>
          </a:xfrm>
        </p:spPr>
        <p:txBody>
          <a:bodyPr/>
          <a:lstStyle>
            <a:lvl1pPr marL="0" indent="0">
              <a:buNone/>
              <a:defRPr sz="4400"/>
            </a:lvl1pPr>
            <a:lvl2pPr marL="1462982" indent="0">
              <a:buNone/>
              <a:defRPr sz="3900"/>
            </a:lvl2pPr>
            <a:lvl3pPr marL="2925965" indent="0">
              <a:buNone/>
              <a:defRPr sz="3200"/>
            </a:lvl3pPr>
            <a:lvl4pPr marL="4388947" indent="0">
              <a:buNone/>
              <a:defRPr sz="2900"/>
            </a:lvl4pPr>
            <a:lvl5pPr marL="5851929" indent="0">
              <a:buNone/>
              <a:defRPr sz="2900"/>
            </a:lvl5pPr>
            <a:lvl6pPr marL="7314912" indent="0">
              <a:buNone/>
              <a:defRPr sz="2900"/>
            </a:lvl6pPr>
            <a:lvl7pPr marL="8777894" indent="0">
              <a:buNone/>
              <a:defRPr sz="2900"/>
            </a:lvl7pPr>
            <a:lvl8pPr marL="10240876" indent="0">
              <a:buNone/>
              <a:defRPr sz="2900"/>
            </a:lvl8pPr>
            <a:lvl9pPr marL="11703859"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E14DD484-2670-7E43-9CD5-F4B6BCBAFB02}" type="datetimeFigureOut">
              <a:rPr lang="en-US" smtClean="0"/>
              <a:t>10/7/24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1049775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3779" y="14081760"/>
            <a:ext cx="18653760" cy="1662432"/>
          </a:xfrm>
        </p:spPr>
        <p:txBody>
          <a:bodyPr anchor="b"/>
          <a:lstStyle>
            <a:lvl1pPr algn="l">
              <a:defRPr sz="6400" b="1"/>
            </a:lvl1pPr>
          </a:lstStyle>
          <a:p>
            <a:r>
              <a:rPr lang="en-US"/>
              <a:t>Click to edit Master title style</a:t>
            </a:r>
          </a:p>
        </p:txBody>
      </p:sp>
      <p:sp>
        <p:nvSpPr>
          <p:cNvPr id="3" name="Picture Placeholder 2"/>
          <p:cNvSpPr>
            <a:spLocks noGrp="1"/>
          </p:cNvSpPr>
          <p:nvPr>
            <p:ph type="pic" idx="1"/>
          </p:nvPr>
        </p:nvSpPr>
        <p:spPr>
          <a:xfrm>
            <a:off x="6093779" y="1797473"/>
            <a:ext cx="18653760" cy="12070080"/>
          </a:xfrm>
        </p:spPr>
        <p:txBody>
          <a:bodyPr/>
          <a:lstStyle>
            <a:lvl1pPr marL="0" indent="0">
              <a:buNone/>
              <a:defRPr sz="10200"/>
            </a:lvl1pPr>
            <a:lvl2pPr marL="1462982" indent="0">
              <a:buNone/>
              <a:defRPr sz="9000"/>
            </a:lvl2pPr>
            <a:lvl3pPr marL="2925965" indent="0">
              <a:buNone/>
              <a:defRPr sz="7700"/>
            </a:lvl3pPr>
            <a:lvl4pPr marL="4388947" indent="0">
              <a:buNone/>
              <a:defRPr sz="6400"/>
            </a:lvl4pPr>
            <a:lvl5pPr marL="5851929" indent="0">
              <a:buNone/>
              <a:defRPr sz="6400"/>
            </a:lvl5pPr>
            <a:lvl6pPr marL="7314912" indent="0">
              <a:buNone/>
              <a:defRPr sz="6400"/>
            </a:lvl6pPr>
            <a:lvl7pPr marL="8777894" indent="0">
              <a:buNone/>
              <a:defRPr sz="6400"/>
            </a:lvl7pPr>
            <a:lvl8pPr marL="10240876" indent="0">
              <a:buNone/>
              <a:defRPr sz="6400"/>
            </a:lvl8pPr>
            <a:lvl9pPr marL="11703859" indent="0">
              <a:buNone/>
              <a:defRPr sz="6400"/>
            </a:lvl9pPr>
          </a:lstStyle>
          <a:p>
            <a:endParaRPr lang="en-US"/>
          </a:p>
        </p:txBody>
      </p:sp>
      <p:sp>
        <p:nvSpPr>
          <p:cNvPr id="4" name="Text Placeholder 3"/>
          <p:cNvSpPr>
            <a:spLocks noGrp="1"/>
          </p:cNvSpPr>
          <p:nvPr>
            <p:ph type="body" sz="half" idx="2"/>
          </p:nvPr>
        </p:nvSpPr>
        <p:spPr>
          <a:xfrm>
            <a:off x="6093779" y="15744192"/>
            <a:ext cx="18653760" cy="2360928"/>
          </a:xfrm>
        </p:spPr>
        <p:txBody>
          <a:bodyPr/>
          <a:lstStyle>
            <a:lvl1pPr marL="0" indent="0">
              <a:buNone/>
              <a:defRPr sz="4400"/>
            </a:lvl1pPr>
            <a:lvl2pPr marL="1462982" indent="0">
              <a:buNone/>
              <a:defRPr sz="3900"/>
            </a:lvl2pPr>
            <a:lvl3pPr marL="2925965" indent="0">
              <a:buNone/>
              <a:defRPr sz="3200"/>
            </a:lvl3pPr>
            <a:lvl4pPr marL="4388947" indent="0">
              <a:buNone/>
              <a:defRPr sz="2900"/>
            </a:lvl4pPr>
            <a:lvl5pPr marL="5851929" indent="0">
              <a:buNone/>
              <a:defRPr sz="2900"/>
            </a:lvl5pPr>
            <a:lvl6pPr marL="7314912" indent="0">
              <a:buNone/>
              <a:defRPr sz="2900"/>
            </a:lvl6pPr>
            <a:lvl7pPr marL="8777894" indent="0">
              <a:buNone/>
              <a:defRPr sz="2900"/>
            </a:lvl7pPr>
            <a:lvl8pPr marL="10240876" indent="0">
              <a:buNone/>
              <a:defRPr sz="2900"/>
            </a:lvl8pPr>
            <a:lvl9pPr marL="11703859"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E14DD484-2670-7E43-9CD5-F4B6BCBAFB02}" type="datetimeFigureOut">
              <a:rPr lang="en-US" smtClean="0"/>
              <a:t>10/7/24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A1168-22A5-5947-AEF3-995BCD2ED3E8}" type="slidenum">
              <a:rPr lang="en-US" smtClean="0"/>
              <a:t>‹#›</a:t>
            </a:fld>
            <a:endParaRPr lang="en-US"/>
          </a:p>
        </p:txBody>
      </p:sp>
    </p:spTree>
    <p:extLst>
      <p:ext uri="{BB962C8B-B14F-4D97-AF65-F5344CB8AC3E}">
        <p14:creationId xmlns:p14="http://schemas.microsoft.com/office/powerpoint/2010/main" val="22296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54480" y="805605"/>
            <a:ext cx="27980640" cy="3352800"/>
          </a:xfrm>
          <a:prstGeom prst="rect">
            <a:avLst/>
          </a:prstGeom>
        </p:spPr>
        <p:txBody>
          <a:bodyPr vert="horz" lIns="292596" tIns="146298" rIns="292596" bIns="146298" rtlCol="0" anchor="ctr">
            <a:normAutofit/>
          </a:bodyPr>
          <a:lstStyle/>
          <a:p>
            <a:r>
              <a:rPr lang="en-US"/>
              <a:t>Click to edit Master title style</a:t>
            </a:r>
          </a:p>
        </p:txBody>
      </p:sp>
      <p:sp>
        <p:nvSpPr>
          <p:cNvPr id="3" name="Text Placeholder 2"/>
          <p:cNvSpPr>
            <a:spLocks noGrp="1"/>
          </p:cNvSpPr>
          <p:nvPr>
            <p:ph type="body" idx="1"/>
          </p:nvPr>
        </p:nvSpPr>
        <p:spPr>
          <a:xfrm>
            <a:off x="1554480" y="4693922"/>
            <a:ext cx="27980640" cy="13276159"/>
          </a:xfrm>
          <a:prstGeom prst="rect">
            <a:avLst/>
          </a:prstGeom>
        </p:spPr>
        <p:txBody>
          <a:bodyPr vert="horz" lIns="292596" tIns="146298" rIns="292596" bIns="14629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554480" y="18645295"/>
            <a:ext cx="7254240" cy="1071033"/>
          </a:xfrm>
          <a:prstGeom prst="rect">
            <a:avLst/>
          </a:prstGeom>
        </p:spPr>
        <p:txBody>
          <a:bodyPr vert="horz" lIns="292596" tIns="146298" rIns="292596" bIns="146298" rtlCol="0" anchor="ctr"/>
          <a:lstStyle>
            <a:lvl1pPr algn="l">
              <a:defRPr sz="3900">
                <a:solidFill>
                  <a:schemeClr val="tx1">
                    <a:tint val="75000"/>
                  </a:schemeClr>
                </a:solidFill>
              </a:defRPr>
            </a:lvl1pPr>
          </a:lstStyle>
          <a:p>
            <a:fld id="{E14DD484-2670-7E43-9CD5-F4B6BCBAFB02}" type="datetimeFigureOut">
              <a:rPr lang="en-US" smtClean="0"/>
              <a:t>10/7/24</a:t>
            </a:fld>
            <a:endParaRPr lang="en-US"/>
          </a:p>
        </p:txBody>
      </p:sp>
      <p:sp>
        <p:nvSpPr>
          <p:cNvPr id="5" name="Footer Placeholder 4"/>
          <p:cNvSpPr>
            <a:spLocks noGrp="1"/>
          </p:cNvSpPr>
          <p:nvPr>
            <p:ph type="ftr" sz="quarter" idx="3"/>
          </p:nvPr>
        </p:nvSpPr>
        <p:spPr>
          <a:xfrm>
            <a:off x="10622280" y="18645295"/>
            <a:ext cx="9845040" cy="1071033"/>
          </a:xfrm>
          <a:prstGeom prst="rect">
            <a:avLst/>
          </a:prstGeom>
        </p:spPr>
        <p:txBody>
          <a:bodyPr vert="horz" lIns="292596" tIns="146298" rIns="292596" bIns="146298" rtlCol="0" anchor="ctr"/>
          <a:lstStyle>
            <a:lvl1pPr algn="ctr">
              <a:defRPr sz="3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280880" y="18645295"/>
            <a:ext cx="7254240" cy="1071033"/>
          </a:xfrm>
          <a:prstGeom prst="rect">
            <a:avLst/>
          </a:prstGeom>
        </p:spPr>
        <p:txBody>
          <a:bodyPr vert="horz" lIns="292596" tIns="146298" rIns="292596" bIns="146298" rtlCol="0" anchor="ctr"/>
          <a:lstStyle>
            <a:lvl1pPr algn="r">
              <a:defRPr sz="3900">
                <a:solidFill>
                  <a:schemeClr val="tx1">
                    <a:tint val="75000"/>
                  </a:schemeClr>
                </a:solidFill>
              </a:defRPr>
            </a:lvl1pPr>
          </a:lstStyle>
          <a:p>
            <a:fld id="{BADA1168-22A5-5947-AEF3-995BCD2ED3E8}" type="slidenum">
              <a:rPr lang="en-US" smtClean="0"/>
              <a:t>‹#›</a:t>
            </a:fld>
            <a:endParaRPr lang="en-US"/>
          </a:p>
        </p:txBody>
      </p:sp>
    </p:spTree>
    <p:extLst>
      <p:ext uri="{BB962C8B-B14F-4D97-AF65-F5344CB8AC3E}">
        <p14:creationId xmlns:p14="http://schemas.microsoft.com/office/powerpoint/2010/main" val="163137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2982" rtl="0" eaLnBrk="1" latinLnBrk="0" hangingPunct="1">
        <a:spcBef>
          <a:spcPct val="0"/>
        </a:spcBef>
        <a:buNone/>
        <a:defRPr sz="14100" kern="1200">
          <a:solidFill>
            <a:schemeClr val="tx1"/>
          </a:solidFill>
          <a:latin typeface="+mj-lt"/>
          <a:ea typeface="+mj-ea"/>
          <a:cs typeface="+mj-cs"/>
        </a:defRPr>
      </a:lvl1pPr>
    </p:titleStyle>
    <p:bodyStyle>
      <a:lvl1pPr marL="1097237" indent="-1097237" algn="l" defTabSz="1462982" rtl="0" eaLnBrk="1" latinLnBrk="0" hangingPunct="1">
        <a:spcBef>
          <a:spcPct val="20000"/>
        </a:spcBef>
        <a:buFont typeface="Arial"/>
        <a:buChar char="•"/>
        <a:defRPr sz="10200" kern="1200">
          <a:solidFill>
            <a:schemeClr val="tx1"/>
          </a:solidFill>
          <a:latin typeface="+mn-lt"/>
          <a:ea typeface="+mn-ea"/>
          <a:cs typeface="+mn-cs"/>
        </a:defRPr>
      </a:lvl1pPr>
      <a:lvl2pPr marL="2377347" indent="-914364" algn="l" defTabSz="1462982" rtl="0" eaLnBrk="1" latinLnBrk="0" hangingPunct="1">
        <a:spcBef>
          <a:spcPct val="20000"/>
        </a:spcBef>
        <a:buFont typeface="Arial"/>
        <a:buChar char="–"/>
        <a:defRPr sz="9000" kern="1200">
          <a:solidFill>
            <a:schemeClr val="tx1"/>
          </a:solidFill>
          <a:latin typeface="+mn-lt"/>
          <a:ea typeface="+mn-ea"/>
          <a:cs typeface="+mn-cs"/>
        </a:defRPr>
      </a:lvl2pPr>
      <a:lvl3pPr marL="3657456" indent="-731491" algn="l" defTabSz="1462982" rtl="0" eaLnBrk="1" latinLnBrk="0" hangingPunct="1">
        <a:spcBef>
          <a:spcPct val="20000"/>
        </a:spcBef>
        <a:buFont typeface="Arial"/>
        <a:buChar char="•"/>
        <a:defRPr sz="7700" kern="1200">
          <a:solidFill>
            <a:schemeClr val="tx1"/>
          </a:solidFill>
          <a:latin typeface="+mn-lt"/>
          <a:ea typeface="+mn-ea"/>
          <a:cs typeface="+mn-cs"/>
        </a:defRPr>
      </a:lvl3pPr>
      <a:lvl4pPr marL="5120438" indent="-731491" algn="l" defTabSz="1462982" rtl="0" eaLnBrk="1" latinLnBrk="0" hangingPunct="1">
        <a:spcBef>
          <a:spcPct val="20000"/>
        </a:spcBef>
        <a:buFont typeface="Arial"/>
        <a:buChar char="–"/>
        <a:defRPr sz="6400" kern="1200">
          <a:solidFill>
            <a:schemeClr val="tx1"/>
          </a:solidFill>
          <a:latin typeface="+mn-lt"/>
          <a:ea typeface="+mn-ea"/>
          <a:cs typeface="+mn-cs"/>
        </a:defRPr>
      </a:lvl4pPr>
      <a:lvl5pPr marL="6583421" indent="-731491" algn="l" defTabSz="1462982" rtl="0" eaLnBrk="1" latinLnBrk="0" hangingPunct="1">
        <a:spcBef>
          <a:spcPct val="20000"/>
        </a:spcBef>
        <a:buFont typeface="Arial"/>
        <a:buChar char="»"/>
        <a:defRPr sz="6400" kern="1200">
          <a:solidFill>
            <a:schemeClr val="tx1"/>
          </a:solidFill>
          <a:latin typeface="+mn-lt"/>
          <a:ea typeface="+mn-ea"/>
          <a:cs typeface="+mn-cs"/>
        </a:defRPr>
      </a:lvl5pPr>
      <a:lvl6pPr marL="8046403" indent="-731491" algn="l" defTabSz="1462982" rtl="0" eaLnBrk="1" latinLnBrk="0" hangingPunct="1">
        <a:spcBef>
          <a:spcPct val="20000"/>
        </a:spcBef>
        <a:buFont typeface="Arial"/>
        <a:buChar char="•"/>
        <a:defRPr sz="6400" kern="1200">
          <a:solidFill>
            <a:schemeClr val="tx1"/>
          </a:solidFill>
          <a:latin typeface="+mn-lt"/>
          <a:ea typeface="+mn-ea"/>
          <a:cs typeface="+mn-cs"/>
        </a:defRPr>
      </a:lvl6pPr>
      <a:lvl7pPr marL="9509385" indent="-731491" algn="l" defTabSz="1462982" rtl="0" eaLnBrk="1" latinLnBrk="0" hangingPunct="1">
        <a:spcBef>
          <a:spcPct val="20000"/>
        </a:spcBef>
        <a:buFont typeface="Arial"/>
        <a:buChar char="•"/>
        <a:defRPr sz="6400" kern="1200">
          <a:solidFill>
            <a:schemeClr val="tx1"/>
          </a:solidFill>
          <a:latin typeface="+mn-lt"/>
          <a:ea typeface="+mn-ea"/>
          <a:cs typeface="+mn-cs"/>
        </a:defRPr>
      </a:lvl7pPr>
      <a:lvl8pPr marL="10972368" indent="-731491" algn="l" defTabSz="1462982" rtl="0" eaLnBrk="1" latinLnBrk="0" hangingPunct="1">
        <a:spcBef>
          <a:spcPct val="20000"/>
        </a:spcBef>
        <a:buFont typeface="Arial"/>
        <a:buChar char="•"/>
        <a:defRPr sz="6400" kern="1200">
          <a:solidFill>
            <a:schemeClr val="tx1"/>
          </a:solidFill>
          <a:latin typeface="+mn-lt"/>
          <a:ea typeface="+mn-ea"/>
          <a:cs typeface="+mn-cs"/>
        </a:defRPr>
      </a:lvl8pPr>
      <a:lvl9pPr marL="12435350" indent="-731491" algn="l" defTabSz="1462982" rtl="0" eaLnBrk="1" latinLnBrk="0" hangingPunct="1">
        <a:spcBef>
          <a:spcPct val="20000"/>
        </a:spcBef>
        <a:buFont typeface="Arial"/>
        <a:buChar char="•"/>
        <a:defRPr sz="6400" kern="1200">
          <a:solidFill>
            <a:schemeClr val="tx1"/>
          </a:solidFill>
          <a:latin typeface="+mn-lt"/>
          <a:ea typeface="+mn-ea"/>
          <a:cs typeface="+mn-cs"/>
        </a:defRPr>
      </a:lvl9pPr>
    </p:bodyStyle>
    <p:otherStyle>
      <a:defPPr>
        <a:defRPr lang="en-US"/>
      </a:defPPr>
      <a:lvl1pPr marL="0" algn="l" defTabSz="1462982" rtl="0" eaLnBrk="1" latinLnBrk="0" hangingPunct="1">
        <a:defRPr sz="5800" kern="1200">
          <a:solidFill>
            <a:schemeClr val="tx1"/>
          </a:solidFill>
          <a:latin typeface="+mn-lt"/>
          <a:ea typeface="+mn-ea"/>
          <a:cs typeface="+mn-cs"/>
        </a:defRPr>
      </a:lvl1pPr>
      <a:lvl2pPr marL="1462982" algn="l" defTabSz="1462982" rtl="0" eaLnBrk="1" latinLnBrk="0" hangingPunct="1">
        <a:defRPr sz="5800" kern="1200">
          <a:solidFill>
            <a:schemeClr val="tx1"/>
          </a:solidFill>
          <a:latin typeface="+mn-lt"/>
          <a:ea typeface="+mn-ea"/>
          <a:cs typeface="+mn-cs"/>
        </a:defRPr>
      </a:lvl2pPr>
      <a:lvl3pPr marL="2925965" algn="l" defTabSz="1462982" rtl="0" eaLnBrk="1" latinLnBrk="0" hangingPunct="1">
        <a:defRPr sz="5800" kern="1200">
          <a:solidFill>
            <a:schemeClr val="tx1"/>
          </a:solidFill>
          <a:latin typeface="+mn-lt"/>
          <a:ea typeface="+mn-ea"/>
          <a:cs typeface="+mn-cs"/>
        </a:defRPr>
      </a:lvl3pPr>
      <a:lvl4pPr marL="4388947" algn="l" defTabSz="1462982" rtl="0" eaLnBrk="1" latinLnBrk="0" hangingPunct="1">
        <a:defRPr sz="5800" kern="1200">
          <a:solidFill>
            <a:schemeClr val="tx1"/>
          </a:solidFill>
          <a:latin typeface="+mn-lt"/>
          <a:ea typeface="+mn-ea"/>
          <a:cs typeface="+mn-cs"/>
        </a:defRPr>
      </a:lvl4pPr>
      <a:lvl5pPr marL="5851929" algn="l" defTabSz="1462982" rtl="0" eaLnBrk="1" latinLnBrk="0" hangingPunct="1">
        <a:defRPr sz="5800" kern="1200">
          <a:solidFill>
            <a:schemeClr val="tx1"/>
          </a:solidFill>
          <a:latin typeface="+mn-lt"/>
          <a:ea typeface="+mn-ea"/>
          <a:cs typeface="+mn-cs"/>
        </a:defRPr>
      </a:lvl5pPr>
      <a:lvl6pPr marL="7314912" algn="l" defTabSz="1462982" rtl="0" eaLnBrk="1" latinLnBrk="0" hangingPunct="1">
        <a:defRPr sz="5800" kern="1200">
          <a:solidFill>
            <a:schemeClr val="tx1"/>
          </a:solidFill>
          <a:latin typeface="+mn-lt"/>
          <a:ea typeface="+mn-ea"/>
          <a:cs typeface="+mn-cs"/>
        </a:defRPr>
      </a:lvl6pPr>
      <a:lvl7pPr marL="8777894" algn="l" defTabSz="1462982" rtl="0" eaLnBrk="1" latinLnBrk="0" hangingPunct="1">
        <a:defRPr sz="5800" kern="1200">
          <a:solidFill>
            <a:schemeClr val="tx1"/>
          </a:solidFill>
          <a:latin typeface="+mn-lt"/>
          <a:ea typeface="+mn-ea"/>
          <a:cs typeface="+mn-cs"/>
        </a:defRPr>
      </a:lvl7pPr>
      <a:lvl8pPr marL="10240876" algn="l" defTabSz="1462982" rtl="0" eaLnBrk="1" latinLnBrk="0" hangingPunct="1">
        <a:defRPr sz="5800" kern="1200">
          <a:solidFill>
            <a:schemeClr val="tx1"/>
          </a:solidFill>
          <a:latin typeface="+mn-lt"/>
          <a:ea typeface="+mn-ea"/>
          <a:cs typeface="+mn-cs"/>
        </a:defRPr>
      </a:lvl8pPr>
      <a:lvl9pPr marL="11703859" algn="l" defTabSz="1462982"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jp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13" name="Rectangle 12"/>
          <p:cNvSpPr/>
          <p:nvPr/>
        </p:nvSpPr>
        <p:spPr>
          <a:xfrm>
            <a:off x="800963" y="16391922"/>
            <a:ext cx="7215477" cy="2979887"/>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lIns="75301" tIns="37650" rIns="75301" bIns="37650" rtlCol="0" anchor="ctr"/>
          <a:lstStyle/>
          <a:p>
            <a:pPr algn="ctr"/>
            <a:endParaRPr lang="en-US"/>
          </a:p>
        </p:txBody>
      </p:sp>
      <p:sp>
        <p:nvSpPr>
          <p:cNvPr id="29" name="Rectangle 28"/>
          <p:cNvSpPr/>
          <p:nvPr/>
        </p:nvSpPr>
        <p:spPr>
          <a:xfrm>
            <a:off x="23123490" y="5106030"/>
            <a:ext cx="7215476" cy="11302107"/>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lIns="75301" tIns="37650" rIns="75301" bIns="37650" rtlCol="0" anchor="ctr"/>
          <a:lstStyle/>
          <a:p>
            <a:pPr algn="ctr"/>
            <a:endParaRPr lang="en-US"/>
          </a:p>
        </p:txBody>
      </p:sp>
      <p:sp>
        <p:nvSpPr>
          <p:cNvPr id="10" name="Rectangle 9"/>
          <p:cNvSpPr/>
          <p:nvPr/>
        </p:nvSpPr>
        <p:spPr>
          <a:xfrm>
            <a:off x="800963" y="514991"/>
            <a:ext cx="29600853" cy="4140803"/>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lIns="75301" tIns="37650" rIns="75301" bIns="37650" rtlCol="0" anchor="ctr"/>
          <a:lstStyle/>
          <a:p>
            <a:pPr algn="ctr"/>
            <a:endParaRPr lang="en-US"/>
          </a:p>
        </p:txBody>
      </p:sp>
      <p:sp>
        <p:nvSpPr>
          <p:cNvPr id="9" name="Rectangle 8"/>
          <p:cNvSpPr/>
          <p:nvPr/>
        </p:nvSpPr>
        <p:spPr>
          <a:xfrm>
            <a:off x="800531" y="5245441"/>
            <a:ext cx="7215476" cy="10761313"/>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lIns="75301" tIns="37650" rIns="75301" bIns="37650" rtlCol="0" anchor="ctr"/>
          <a:lstStyle/>
          <a:p>
            <a:pPr algn="ctr"/>
            <a:endParaRPr lang="en-US" dirty="0"/>
          </a:p>
        </p:txBody>
      </p:sp>
      <p:sp>
        <p:nvSpPr>
          <p:cNvPr id="11" name="TextBox 10"/>
          <p:cNvSpPr txBox="1"/>
          <p:nvPr/>
        </p:nvSpPr>
        <p:spPr>
          <a:xfrm>
            <a:off x="1444665" y="5236728"/>
            <a:ext cx="6138081" cy="630033"/>
          </a:xfrm>
          <a:prstGeom prst="rect">
            <a:avLst/>
          </a:prstGeom>
          <a:noFill/>
        </p:spPr>
        <p:txBody>
          <a:bodyPr wrap="square" lIns="75301" tIns="37650" rIns="75301" bIns="37650" rtlCol="0">
            <a:spAutoFit/>
          </a:bodyPr>
          <a:lstStyle/>
          <a:p>
            <a:r>
              <a:rPr lang="en-US" sz="3600" b="1" dirty="0">
                <a:latin typeface="Arial"/>
                <a:cs typeface="Arial"/>
              </a:rPr>
              <a:t>Survivorship Clinic Model</a:t>
            </a:r>
          </a:p>
        </p:txBody>
      </p:sp>
      <p:sp>
        <p:nvSpPr>
          <p:cNvPr id="12" name="Text Box 9"/>
          <p:cNvSpPr txBox="1">
            <a:spLocks noChangeArrowheads="1"/>
          </p:cNvSpPr>
          <p:nvPr/>
        </p:nvSpPr>
        <p:spPr bwMode="auto">
          <a:xfrm>
            <a:off x="892736" y="5845377"/>
            <a:ext cx="7031063" cy="70056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75293" tIns="37646" rIns="75293" bIns="37646">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algn="just">
              <a:lnSpc>
                <a:spcPct val="95000"/>
              </a:lnSpc>
            </a:pPr>
            <a:r>
              <a:rPr lang="en-US" sz="2000" b="0" i="0" u="none" strike="noStrike" dirty="0">
                <a:solidFill>
                  <a:srgbClr val="000000"/>
                </a:solidFill>
                <a:effectLst/>
                <a:latin typeface="+mn-lt"/>
              </a:rPr>
              <a:t>Pediatric oncology survivorship focuses on caring for survivors of pediatric and young adult cancers (PYAC). The nearly 500,000 PYAC survivors in the U.S. require surveillance for recurrence, subsequent malignant neoplasms, and late physical and psychosocial effects of treatment, in addition to usual age-appropriate care. In 2019, we restructured our institution’s survivorship care model by relocating to a primary care site distinct from our oncology center and incorporating medicine/pediatrics primary care into our clinic. In addition to pediatric oncologists and primary care physicians (PCPs), the interdisciplinary team includes pediatric endocrinologists, nurse practitioners, and social workers. During visits, the PCP focuses on transition counseling, needs assessment, and support. At each visit, PYAC survivors aged 12-17 discuss transition needs and plans, while patients 18+ focus on ensuring continuous primary care. Since its restructuring, the clinic has provided care to hundreds of patients with histories of various malignancies. This </a:t>
            </a:r>
            <a:r>
              <a:rPr lang="en-US" sz="2000" dirty="0">
                <a:solidFill>
                  <a:srgbClr val="000000"/>
                </a:solidFill>
                <a:latin typeface="+mn-lt"/>
              </a:rPr>
              <a:t>project</a:t>
            </a:r>
            <a:r>
              <a:rPr lang="en-US" sz="2000" b="0" i="0" u="none" strike="noStrike" dirty="0">
                <a:solidFill>
                  <a:srgbClr val="000000"/>
                </a:solidFill>
                <a:effectLst/>
                <a:latin typeface="+mn-lt"/>
              </a:rPr>
              <a:t> strives to summarize trends during this time, characterize patient engagement with these services, and assess adherence to primary care guidelines by analyzing electronic medical records.</a:t>
            </a:r>
            <a:endParaRPr lang="en-US" sz="2000" b="1" dirty="0">
              <a:latin typeface="+mn-lt"/>
              <a:cs typeface="Arial"/>
            </a:endParaRPr>
          </a:p>
          <a:p>
            <a:pPr algn="just">
              <a:lnSpc>
                <a:spcPct val="95000"/>
              </a:lnSpc>
            </a:pPr>
            <a:endParaRPr lang="en-US" sz="1800" b="1" dirty="0">
              <a:latin typeface="Arial"/>
              <a:cs typeface="Arial"/>
            </a:endParaRPr>
          </a:p>
          <a:p>
            <a:pPr algn="just">
              <a:lnSpc>
                <a:spcPct val="95000"/>
              </a:lnSpc>
            </a:pPr>
            <a:endParaRPr lang="en-US" sz="1800" b="1" dirty="0">
              <a:latin typeface="Arial"/>
              <a:cs typeface="Arial"/>
            </a:endParaRPr>
          </a:p>
          <a:p>
            <a:pPr algn="just">
              <a:lnSpc>
                <a:spcPct val="95000"/>
              </a:lnSpc>
            </a:pPr>
            <a:endParaRPr lang="en-US" sz="1800" dirty="0">
              <a:latin typeface="Arial"/>
              <a:cs typeface="Arial"/>
            </a:endParaRPr>
          </a:p>
          <a:p>
            <a:pPr algn="just">
              <a:lnSpc>
                <a:spcPct val="95000"/>
              </a:lnSpc>
            </a:pPr>
            <a:endParaRPr lang="en-US" sz="2000" b="1" dirty="0">
              <a:latin typeface="Arial"/>
              <a:cs typeface="Arial"/>
            </a:endParaRPr>
          </a:p>
        </p:txBody>
      </p:sp>
      <p:sp>
        <p:nvSpPr>
          <p:cNvPr id="15" name="Rectangle 14"/>
          <p:cNvSpPr/>
          <p:nvPr/>
        </p:nvSpPr>
        <p:spPr>
          <a:xfrm>
            <a:off x="8775782" y="5106031"/>
            <a:ext cx="13651216" cy="14265777"/>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lIns="75301" tIns="37650" rIns="75301" bIns="37650" rtlCol="0" anchor="ctr"/>
          <a:lstStyle/>
          <a:p>
            <a:pPr algn="ctr"/>
            <a:endParaRPr lang="en-US" dirty="0"/>
          </a:p>
        </p:txBody>
      </p:sp>
      <p:sp>
        <p:nvSpPr>
          <p:cNvPr id="16" name="TextBox 15"/>
          <p:cNvSpPr txBox="1"/>
          <p:nvPr/>
        </p:nvSpPr>
        <p:spPr>
          <a:xfrm>
            <a:off x="14290453" y="5237037"/>
            <a:ext cx="2586775" cy="630033"/>
          </a:xfrm>
          <a:prstGeom prst="rect">
            <a:avLst/>
          </a:prstGeom>
          <a:noFill/>
        </p:spPr>
        <p:txBody>
          <a:bodyPr wrap="square" lIns="75301" tIns="37650" rIns="75301" bIns="37650" rtlCol="0">
            <a:spAutoFit/>
          </a:bodyPr>
          <a:lstStyle/>
          <a:p>
            <a:pPr algn="ctr"/>
            <a:r>
              <a:rPr lang="en-US" sz="3600" b="1" dirty="0">
                <a:latin typeface="Arial"/>
                <a:cs typeface="Arial"/>
              </a:rPr>
              <a:t>Results</a:t>
            </a:r>
          </a:p>
        </p:txBody>
      </p:sp>
      <p:sp>
        <p:nvSpPr>
          <p:cNvPr id="17" name="TextBox 16"/>
          <p:cNvSpPr txBox="1"/>
          <p:nvPr/>
        </p:nvSpPr>
        <p:spPr>
          <a:xfrm>
            <a:off x="955493" y="16991842"/>
            <a:ext cx="6905551" cy="2584414"/>
          </a:xfrm>
          <a:prstGeom prst="rect">
            <a:avLst/>
          </a:prstGeom>
          <a:noFill/>
        </p:spPr>
        <p:txBody>
          <a:bodyPr wrap="square" lIns="75301" tIns="37650" rIns="75301" bIns="37650" rtlCol="0">
            <a:spAutoFit/>
          </a:bodyPr>
          <a:lstStyle/>
          <a:p>
            <a:pPr algn="just"/>
            <a:r>
              <a:rPr lang="en-US" sz="2000" b="0" i="0" u="none" strike="noStrike" dirty="0">
                <a:solidFill>
                  <a:srgbClr val="000000"/>
                </a:solidFill>
                <a:effectLst/>
              </a:rPr>
              <a:t>We used Epic to summarize all survivorship </a:t>
            </a:r>
            <a:r>
              <a:rPr lang="en-US" sz="2000" dirty="0">
                <a:solidFill>
                  <a:srgbClr val="000000"/>
                </a:solidFill>
              </a:rPr>
              <a:t>clinic </a:t>
            </a:r>
            <a:r>
              <a:rPr lang="en-US" sz="2000" b="0" i="0" u="none" strike="noStrike" dirty="0">
                <a:solidFill>
                  <a:srgbClr val="000000"/>
                </a:solidFill>
                <a:effectLst/>
              </a:rPr>
              <a:t>visits since restructuring in September, 2019 through May, 2024. Chart review assessed PCP status and vaccinations for HPV, influenza, and COVID as an indicator of primary care provision. We counted receipt of any HPV and COVID vaccines while under survivorship care. Seasonal influenza was considered complete only if received during a year the patient was seen in clinic. </a:t>
            </a:r>
            <a:endParaRPr lang="en-US" sz="2000" b="1" dirty="0">
              <a:cs typeface="Arial"/>
            </a:endParaRPr>
          </a:p>
          <a:p>
            <a:pPr algn="just"/>
            <a:r>
              <a:rPr lang="en-US" sz="2300" b="1" dirty="0">
                <a:latin typeface="Arial"/>
                <a:cs typeface="Arial"/>
              </a:rPr>
              <a:t>  </a:t>
            </a:r>
          </a:p>
        </p:txBody>
      </p:sp>
      <p:sp>
        <p:nvSpPr>
          <p:cNvPr id="8" name="TextBox 7"/>
          <p:cNvSpPr txBox="1"/>
          <p:nvPr/>
        </p:nvSpPr>
        <p:spPr>
          <a:xfrm>
            <a:off x="9134542" y="5877390"/>
            <a:ext cx="12918212" cy="2230471"/>
          </a:xfrm>
          <a:prstGeom prst="rect">
            <a:avLst/>
          </a:prstGeom>
          <a:noFill/>
        </p:spPr>
        <p:txBody>
          <a:bodyPr wrap="square" lIns="75301" tIns="37650" rIns="75301" bIns="37650" rtlCol="0">
            <a:spAutoFit/>
          </a:bodyPr>
          <a:lstStyle/>
          <a:p>
            <a:pPr algn="just"/>
            <a:r>
              <a:rPr lang="en-US" sz="2000" b="0" i="0" u="none" strike="noStrike" dirty="0">
                <a:solidFill>
                  <a:srgbClr val="000000"/>
                </a:solidFill>
                <a:effectLst/>
              </a:rPr>
              <a:t>Over four years and eight months, the survivorship clinic completed 962 visits for 351 unique patients, with an average of 2.7 visits per patient (median of 3 visits per patient). At their most recent visits, the majority (40%) of patients were between 18 and 24 years old, with 25% aged 12-17, 14% aged 25-30, 13% under 12, and 8% over 30. We chose to focus on patients aged 18-24 years old to better understand primary care provision during the transition to adulthood. For this subgroup (n=155), PCP specialties were family medicine, pediatrics, internal medicine, and medicine-pediatrics, while 6.5% of patients did not have a PCP.  Two-thirds of these patients received a seasonal influenza, COVID </a:t>
            </a:r>
            <a:r>
              <a:rPr lang="en-US" sz="2000" dirty="0">
                <a:solidFill>
                  <a:srgbClr val="000000"/>
                </a:solidFill>
              </a:rPr>
              <a:t>or</a:t>
            </a:r>
            <a:r>
              <a:rPr lang="en-US" sz="2000" b="0" i="0" u="none" strike="noStrike" dirty="0">
                <a:solidFill>
                  <a:srgbClr val="000000"/>
                </a:solidFill>
                <a:effectLst/>
              </a:rPr>
              <a:t> HPV vaccine, with almost half having all 3. Only 11.6% of patients lacked records of any of these vaccines while under survivorship care.</a:t>
            </a:r>
            <a:endParaRPr lang="en-US" sz="2000" b="1" dirty="0">
              <a:cs typeface="Arial"/>
            </a:endParaRPr>
          </a:p>
        </p:txBody>
      </p:sp>
      <p:sp>
        <p:nvSpPr>
          <p:cNvPr id="21" name="TextBox 20"/>
          <p:cNvSpPr txBox="1"/>
          <p:nvPr/>
        </p:nvSpPr>
        <p:spPr>
          <a:xfrm>
            <a:off x="9140593" y="8201097"/>
            <a:ext cx="6225634" cy="1614918"/>
          </a:xfrm>
          <a:prstGeom prst="rect">
            <a:avLst/>
          </a:prstGeom>
          <a:noFill/>
        </p:spPr>
        <p:txBody>
          <a:bodyPr wrap="square" lIns="75301" tIns="37650" rIns="75301" bIns="37650" rtlCol="0">
            <a:spAutoFit/>
          </a:bodyPr>
          <a:lstStyle/>
          <a:p>
            <a:r>
              <a:rPr lang="en-US" sz="2000" b="1" dirty="0">
                <a:latin typeface="+mj-lt"/>
                <a:cs typeface="Arial" panose="020B0604020202020204" pitchFamily="34" charset="0"/>
              </a:rPr>
              <a:t>Figure 2. </a:t>
            </a:r>
            <a:r>
              <a:rPr lang="en-US" sz="2000" dirty="0">
                <a:latin typeface="+mj-lt"/>
                <a:cs typeface="Arial" panose="020B0604020202020204" pitchFamily="34" charset="0"/>
              </a:rPr>
              <a:t>Cancer Diagnoses. “Other” diagnoses included </a:t>
            </a:r>
            <a:r>
              <a:rPr lang="en-US" sz="2000" dirty="0">
                <a:solidFill>
                  <a:srgbClr val="000000"/>
                </a:solidFill>
                <a:effectLst/>
                <a:latin typeface="+mj-lt"/>
                <a:cs typeface="Arial" panose="020B0604020202020204" pitchFamily="34" charset="0"/>
              </a:rPr>
              <a:t>hemophagocytic </a:t>
            </a:r>
            <a:r>
              <a:rPr lang="en-US" sz="2000" dirty="0" err="1">
                <a:solidFill>
                  <a:srgbClr val="000000"/>
                </a:solidFill>
                <a:effectLst/>
                <a:latin typeface="+mj-lt"/>
                <a:cs typeface="Arial" panose="020B0604020202020204" pitchFamily="34" charset="0"/>
              </a:rPr>
              <a:t>lymphohistiocytosis</a:t>
            </a:r>
            <a:r>
              <a:rPr lang="en-US" sz="2000" dirty="0">
                <a:solidFill>
                  <a:srgbClr val="000000"/>
                </a:solidFill>
                <a:effectLst/>
                <a:latin typeface="+mj-lt"/>
                <a:cs typeface="Arial" panose="020B0604020202020204" pitchFamily="34" charset="0"/>
              </a:rPr>
              <a:t>, </a:t>
            </a:r>
            <a:r>
              <a:rPr lang="en-US" sz="2000" dirty="0">
                <a:solidFill>
                  <a:srgbClr val="000000"/>
                </a:solidFill>
                <a:latin typeface="+mj-lt"/>
                <a:cs typeface="Arial" panose="020B0604020202020204" pitchFamily="34" charset="0"/>
              </a:rPr>
              <a:t>L</a:t>
            </a:r>
            <a:r>
              <a:rPr lang="en-US" sz="2000" dirty="0">
                <a:solidFill>
                  <a:srgbClr val="000000"/>
                </a:solidFill>
                <a:effectLst/>
                <a:latin typeface="+mj-lt"/>
                <a:cs typeface="Arial" panose="020B0604020202020204" pitchFamily="34" charset="0"/>
              </a:rPr>
              <a:t>angerhans cell histiocytosis, congenital </a:t>
            </a:r>
            <a:r>
              <a:rPr lang="en-US" sz="2000" dirty="0" err="1">
                <a:solidFill>
                  <a:srgbClr val="000000"/>
                </a:solidFill>
                <a:effectLst/>
                <a:latin typeface="+mj-lt"/>
                <a:cs typeface="Arial" panose="020B0604020202020204" pitchFamily="34" charset="0"/>
              </a:rPr>
              <a:t>amegakaryocytic</a:t>
            </a:r>
            <a:r>
              <a:rPr lang="en-US" sz="2000" dirty="0">
                <a:solidFill>
                  <a:srgbClr val="000000"/>
                </a:solidFill>
                <a:effectLst/>
                <a:latin typeface="+mj-lt"/>
                <a:cs typeface="Arial" panose="020B0604020202020204" pitchFamily="34" charset="0"/>
              </a:rPr>
              <a:t> thrombocytopenia, essential thrombocythemia, and aplastic anemia. </a:t>
            </a:r>
          </a:p>
        </p:txBody>
      </p:sp>
      <p:sp>
        <p:nvSpPr>
          <p:cNvPr id="28" name="TextBox 27"/>
          <p:cNvSpPr txBox="1"/>
          <p:nvPr/>
        </p:nvSpPr>
        <p:spPr>
          <a:xfrm>
            <a:off x="24937001" y="5204541"/>
            <a:ext cx="3723587" cy="630033"/>
          </a:xfrm>
          <a:prstGeom prst="rect">
            <a:avLst/>
          </a:prstGeom>
          <a:noFill/>
        </p:spPr>
        <p:txBody>
          <a:bodyPr wrap="square" lIns="75301" tIns="37650" rIns="75301" bIns="37650" rtlCol="0">
            <a:spAutoFit/>
          </a:bodyPr>
          <a:lstStyle/>
          <a:p>
            <a:pPr algn="ctr"/>
            <a:r>
              <a:rPr lang="en-US" sz="3600" b="1" dirty="0">
                <a:latin typeface="Arial"/>
                <a:cs typeface="Arial"/>
              </a:rPr>
              <a:t>Conclusions</a:t>
            </a:r>
          </a:p>
        </p:txBody>
      </p:sp>
      <p:sp>
        <p:nvSpPr>
          <p:cNvPr id="33" name="TextBox 32"/>
          <p:cNvSpPr txBox="1"/>
          <p:nvPr/>
        </p:nvSpPr>
        <p:spPr>
          <a:xfrm>
            <a:off x="23349386" y="5873511"/>
            <a:ext cx="6763684" cy="10540438"/>
          </a:xfrm>
          <a:prstGeom prst="rect">
            <a:avLst/>
          </a:prstGeom>
          <a:noFill/>
        </p:spPr>
        <p:txBody>
          <a:bodyPr wrap="square" lIns="75301" tIns="37650" rIns="75301" bIns="37650" rtlCol="0">
            <a:spAutoFit/>
          </a:bodyPr>
          <a:lstStyle/>
          <a:p>
            <a:pPr rtl="0">
              <a:spcBef>
                <a:spcPts val="0"/>
              </a:spcBef>
              <a:spcAft>
                <a:spcPts val="0"/>
              </a:spcAft>
            </a:pPr>
            <a:r>
              <a:rPr lang="en-US" sz="2000" b="0" i="0" u="none" strike="noStrike" dirty="0">
                <a:effectLst/>
              </a:rPr>
              <a:t>For our cohort, early data show:</a:t>
            </a:r>
            <a:endParaRPr lang="en-US" sz="2000" b="1" dirty="0">
              <a:cs typeface="Arial"/>
            </a:endParaRPr>
          </a:p>
          <a:p>
            <a:pPr marL="376504" indent="-376504" algn="just">
              <a:buFont typeface="Arial" panose="020B0604020202020204" pitchFamily="34" charset="0"/>
              <a:buChar char="•"/>
            </a:pPr>
            <a:r>
              <a:rPr lang="en-US" sz="2000" b="1" dirty="0">
                <a:cs typeface="Arial"/>
              </a:rPr>
              <a:t>93.5</a:t>
            </a:r>
            <a:r>
              <a:rPr lang="en-US" sz="2000" b="0" i="0" u="none" strike="noStrike" dirty="0">
                <a:effectLst/>
              </a:rPr>
              <a:t>% of patients aged 18-24 were connected with a PCP, compared to 81.2% in a recent multi-center survivorship cohort (</a:t>
            </a:r>
            <a:r>
              <a:rPr lang="en-US" sz="2000" b="0" i="0" u="none" strike="noStrike" dirty="0" err="1">
                <a:effectLst/>
              </a:rPr>
              <a:t>Ohlsen</a:t>
            </a:r>
            <a:r>
              <a:rPr lang="en-US" sz="2000" b="0" i="0" u="none" strike="noStrike" dirty="0">
                <a:effectLst/>
              </a:rPr>
              <a:t> et al., 2023) and 55% in the general population, according to a 2018 Kaiser Family Foundation poll.</a:t>
            </a:r>
            <a:endParaRPr lang="en-US" sz="2000" b="1" dirty="0">
              <a:cs typeface="Arial"/>
            </a:endParaRPr>
          </a:p>
          <a:p>
            <a:pPr marL="376504" indent="-376504" algn="just">
              <a:buFont typeface="Arial" panose="020B0604020202020204" pitchFamily="34" charset="0"/>
              <a:buChar char="•"/>
            </a:pPr>
            <a:r>
              <a:rPr lang="en-US" sz="2000" b="1" dirty="0">
                <a:cs typeface="Arial"/>
              </a:rPr>
              <a:t> 66-70</a:t>
            </a:r>
            <a:r>
              <a:rPr lang="en-US" sz="2000" b="0" i="0" u="none" strike="noStrike" dirty="0">
                <a:effectLst/>
              </a:rPr>
              <a:t>% of patients aged 18-24 received at least one HPV, influenza, or COVID vaccination during survivorship care.</a:t>
            </a:r>
          </a:p>
          <a:p>
            <a:pPr marL="376504" indent="-376504" algn="just">
              <a:buFont typeface="Arial" panose="020B0604020202020204" pitchFamily="34" charset="0"/>
              <a:buChar char="•"/>
            </a:pPr>
            <a:r>
              <a:rPr lang="en-US" sz="2000" b="1" dirty="0">
                <a:cs typeface="Arial"/>
              </a:rPr>
              <a:t>48</a:t>
            </a:r>
            <a:r>
              <a:rPr lang="en-US" sz="2000" dirty="0">
                <a:cs typeface="Arial"/>
              </a:rPr>
              <a:t>%</a:t>
            </a:r>
            <a:r>
              <a:rPr lang="en-US" sz="2000" b="1" dirty="0">
                <a:cs typeface="Arial"/>
              </a:rPr>
              <a:t> </a:t>
            </a:r>
            <a:r>
              <a:rPr lang="en-US" sz="2000" b="0" i="0" u="none" strike="noStrike" dirty="0">
                <a:effectLst/>
              </a:rPr>
              <a:t>of our patients aged 18-24 received all three vaccines.</a:t>
            </a:r>
          </a:p>
          <a:p>
            <a:pPr marL="1035050" lvl="1" indent="-601663" algn="just">
              <a:buFont typeface="Courier New" panose="02070309020205020404" pitchFamily="49" charset="0"/>
              <a:buChar char="o"/>
            </a:pPr>
            <a:r>
              <a:rPr lang="en-US" sz="2000" dirty="0"/>
              <a:t>Rates of HPV vaccination are increasing over time and vary geographically. For comparison, </a:t>
            </a:r>
            <a:r>
              <a:rPr lang="en-US" sz="2000" b="0" i="0" u="none" strike="noStrike" dirty="0">
                <a:effectLst/>
              </a:rPr>
              <a:t>one survivorship cohort aged 13-17 had a 22% rate of HPV vaccine initiation (Klosky et al., 2017). In the general population, the CDC reported in 2018 that 39.9% of 18-26 year-olds had received at least 1 dose, with 21.5% completing the series. More recent CDC data for a younger cohort (aged 13-17) showed that 76.8% received at least 1 dose, with 61.4% completely vaccinated. </a:t>
            </a:r>
          </a:p>
          <a:p>
            <a:pPr marL="1035050" lvl="1" indent="-601663" algn="just">
              <a:buFont typeface="Courier New" panose="02070309020205020404" pitchFamily="49" charset="0"/>
              <a:buChar char="o"/>
            </a:pPr>
            <a:r>
              <a:rPr lang="en-US" sz="2000" b="0" i="0" u="none" strike="noStrike" dirty="0">
                <a:effectLst/>
              </a:rPr>
              <a:t>For seasonal influenza, one 2014 study of PYAC survivors aged 18-64 found that 37% were vaccinated (Ojha et al.). Earlier this year, the CDC estimated that 18-29 year-olds in the general population have a 32% rate of flu vaccination. </a:t>
            </a:r>
          </a:p>
          <a:p>
            <a:pPr marL="1035050" lvl="1" indent="-601663" algn="just">
              <a:buFont typeface="Courier New" panose="02070309020205020404" pitchFamily="49" charset="0"/>
              <a:buChar char="o"/>
            </a:pPr>
            <a:r>
              <a:rPr lang="en-US" sz="2000" b="0" i="0" u="none" strike="noStrike" dirty="0">
                <a:effectLst/>
              </a:rPr>
              <a:t>While several articles have looked at COVID vaccine hesitancy in PYAC survivors and their parents, to our knowledge, there are no clear data on rates of COVID vaccination in this population for comparison. According to the CDC, 81% of all 18-24 year-olds have received at least one dose, with 66% fully vaccinated.</a:t>
            </a:r>
          </a:p>
          <a:p>
            <a:pPr marL="1035050" lvl="1" indent="-601663" algn="just">
              <a:buFont typeface="Courier New" panose="02070309020205020404" pitchFamily="49" charset="0"/>
              <a:buChar char="o"/>
            </a:pPr>
            <a:endParaRPr lang="en-US" sz="2000" dirty="0"/>
          </a:p>
          <a:p>
            <a:pPr algn="just"/>
            <a:r>
              <a:rPr lang="en-US" sz="2000" dirty="0"/>
              <a:t>Overall, these results suggest that the novel practice of integrating a PCP into survivorship care </a:t>
            </a:r>
            <a:r>
              <a:rPr lang="en-US" sz="2000" b="0" i="0" u="none" strike="noStrike" dirty="0">
                <a:effectLst/>
              </a:rPr>
              <a:t>can improve transition preparedness and ensure continuity. </a:t>
            </a:r>
            <a:endParaRPr lang="en-US" sz="2000" dirty="0"/>
          </a:p>
        </p:txBody>
      </p:sp>
      <p:sp>
        <p:nvSpPr>
          <p:cNvPr id="39" name="Rectangle 38"/>
          <p:cNvSpPr/>
          <p:nvPr/>
        </p:nvSpPr>
        <p:spPr>
          <a:xfrm>
            <a:off x="23123490" y="16858373"/>
            <a:ext cx="7215476" cy="245585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lIns="75301" tIns="37650" rIns="75301" bIns="37650" rtlCol="0" anchor="ctr"/>
          <a:lstStyle/>
          <a:p>
            <a:pPr algn="ctr"/>
            <a:endParaRPr lang="en-US" sz="2000" dirty="0"/>
          </a:p>
        </p:txBody>
      </p:sp>
      <p:sp>
        <p:nvSpPr>
          <p:cNvPr id="41" name="TextBox 40"/>
          <p:cNvSpPr txBox="1"/>
          <p:nvPr/>
        </p:nvSpPr>
        <p:spPr>
          <a:xfrm>
            <a:off x="24713594" y="17000153"/>
            <a:ext cx="4170399" cy="630033"/>
          </a:xfrm>
          <a:prstGeom prst="rect">
            <a:avLst/>
          </a:prstGeom>
          <a:noFill/>
        </p:spPr>
        <p:txBody>
          <a:bodyPr wrap="square" lIns="75301" tIns="37650" rIns="75301" bIns="37650" rtlCol="0">
            <a:spAutoFit/>
          </a:bodyPr>
          <a:lstStyle/>
          <a:p>
            <a:pPr algn="ctr"/>
            <a:r>
              <a:rPr lang="en-US" sz="3600" b="1" dirty="0">
                <a:latin typeface="Arial"/>
                <a:cs typeface="Arial"/>
              </a:rPr>
              <a:t>Future Directions</a:t>
            </a:r>
          </a:p>
        </p:txBody>
      </p:sp>
      <p:pic>
        <p:nvPicPr>
          <p:cNvPr id="4" name="Picture 3" descr="Diagram&#10;&#10;Description automatically generated with low confidence">
            <a:extLst>
              <a:ext uri="{FF2B5EF4-FFF2-40B4-BE49-F238E27FC236}">
                <a16:creationId xmlns:a16="http://schemas.microsoft.com/office/drawing/2014/main" id="{500973BF-7E76-1900-11B9-2EE8243EA71A}"/>
              </a:ext>
            </a:extLst>
          </p:cNvPr>
          <p:cNvPicPr>
            <a:picLocks noChangeAspect="1"/>
          </p:cNvPicPr>
          <p:nvPr/>
        </p:nvPicPr>
        <p:blipFill rotWithShape="1">
          <a:blip r:embed="rId3"/>
          <a:srcRect t="20320" b="19987"/>
          <a:stretch/>
        </p:blipFill>
        <p:spPr>
          <a:xfrm>
            <a:off x="955493" y="897037"/>
            <a:ext cx="6145065" cy="3668165"/>
          </a:xfrm>
          <a:prstGeom prst="rect">
            <a:avLst/>
          </a:prstGeom>
        </p:spPr>
      </p:pic>
      <p:sp>
        <p:nvSpPr>
          <p:cNvPr id="48" name="TextBox 47"/>
          <p:cNvSpPr txBox="1"/>
          <p:nvPr/>
        </p:nvSpPr>
        <p:spPr>
          <a:xfrm>
            <a:off x="1293999" y="16408138"/>
            <a:ext cx="6027031" cy="1184031"/>
          </a:xfrm>
          <a:prstGeom prst="rect">
            <a:avLst/>
          </a:prstGeom>
          <a:noFill/>
        </p:spPr>
        <p:txBody>
          <a:bodyPr wrap="square" lIns="75301" tIns="37650" rIns="75301" bIns="37650" rtlCol="0">
            <a:spAutoFit/>
          </a:bodyPr>
          <a:lstStyle/>
          <a:p>
            <a:pPr algn="ctr"/>
            <a:r>
              <a:rPr lang="en-US" sz="3600" b="1" dirty="0">
                <a:latin typeface="Arial"/>
                <a:cs typeface="Arial"/>
              </a:rPr>
              <a:t>Methods</a:t>
            </a:r>
          </a:p>
          <a:p>
            <a:pPr algn="ctr"/>
            <a:endParaRPr lang="en-US" sz="3600" b="1" dirty="0">
              <a:latin typeface="Arial"/>
              <a:cs typeface="Arial"/>
            </a:endParaRPr>
          </a:p>
        </p:txBody>
      </p:sp>
      <p:sp>
        <p:nvSpPr>
          <p:cNvPr id="5" name="Text Box 14"/>
          <p:cNvSpPr txBox="1">
            <a:spLocks noChangeArrowheads="1"/>
          </p:cNvSpPr>
          <p:nvPr/>
        </p:nvSpPr>
        <p:spPr bwMode="auto">
          <a:xfrm>
            <a:off x="6745066" y="491875"/>
            <a:ext cx="17599468" cy="45080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75301" tIns="37650" rIns="75301" bIns="37650">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eaLnBrk="1" hangingPunct="1"/>
            <a:r>
              <a:rPr lang="en-US" sz="6600" b="1" dirty="0">
                <a:effectLst/>
                <a:latin typeface="Arial" panose="020B0604020202020204" pitchFamily="34" charset="0"/>
                <a:ea typeface="Arial" panose="020B0604020202020204" pitchFamily="34" charset="0"/>
              </a:rPr>
              <a:t>Integrating primary care and</a:t>
            </a:r>
          </a:p>
          <a:p>
            <a:pPr eaLnBrk="1" hangingPunct="1"/>
            <a:r>
              <a:rPr lang="en-US" sz="6600" b="1" dirty="0">
                <a:latin typeface="Arial" panose="020B0604020202020204" pitchFamily="34" charset="0"/>
                <a:ea typeface="Arial" panose="020B0604020202020204" pitchFamily="34" charset="0"/>
              </a:rPr>
              <a:t>t</a:t>
            </a:r>
            <a:r>
              <a:rPr lang="en-US" sz="6600" b="1" dirty="0">
                <a:effectLst/>
                <a:latin typeface="Arial" panose="020B0604020202020204" pitchFamily="34" charset="0"/>
                <a:ea typeface="Arial" panose="020B0604020202020204" pitchFamily="34" charset="0"/>
              </a:rPr>
              <a:t>ransition support into survivorship care</a:t>
            </a:r>
            <a:endParaRPr lang="en-US" sz="6600" dirty="0">
              <a:effectLst/>
              <a:latin typeface="Arial" panose="020B0604020202020204" pitchFamily="34" charset="0"/>
              <a:ea typeface="Arial" panose="020B0604020202020204" pitchFamily="34" charset="0"/>
            </a:endParaRPr>
          </a:p>
          <a:p>
            <a:pPr marL="0" marR="0">
              <a:spcBef>
                <a:spcPts val="0"/>
              </a:spcBef>
              <a:spcAft>
                <a:spcPts val="0"/>
              </a:spcAft>
            </a:pPr>
            <a:r>
              <a:rPr lang="en-US" sz="3600" kern="100" dirty="0">
                <a:effectLst/>
                <a:latin typeface="Arial" panose="020B0604020202020204" pitchFamily="34" charset="0"/>
                <a:ea typeface="Calibri" panose="020F0502020204030204" pitchFamily="34" charset="0"/>
                <a:cs typeface="Arial" panose="020B0604020202020204" pitchFamily="34" charset="0"/>
              </a:rPr>
              <a:t>Emma H. Wilcox, BA,</a:t>
            </a:r>
            <a:r>
              <a:rPr lang="en-US" sz="36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3600" kern="100" dirty="0">
                <a:effectLst/>
                <a:latin typeface="Arial" panose="020B0604020202020204" pitchFamily="34" charset="0"/>
                <a:ea typeface="Calibri" panose="020F0502020204030204" pitchFamily="34" charset="0"/>
                <a:cs typeface="Arial" panose="020B0604020202020204" pitchFamily="34" charset="0"/>
              </a:rPr>
              <a:t> Amanda Bellamy, MSN, RN, FNP-C,</a:t>
            </a:r>
            <a:r>
              <a:rPr lang="en-US" sz="3600" kern="100" baseline="30000" dirty="0">
                <a:effectLst/>
                <a:latin typeface="Arial" panose="020B0604020202020204" pitchFamily="34" charset="0"/>
                <a:ea typeface="Calibri" panose="020F0502020204030204" pitchFamily="34" charset="0"/>
                <a:cs typeface="Arial" panose="020B0604020202020204" pitchFamily="34" charset="0"/>
              </a:rPr>
              <a:t>1,2</a:t>
            </a:r>
            <a:r>
              <a:rPr lang="en-US" sz="3600" kern="100" dirty="0">
                <a:effectLst/>
                <a:latin typeface="Arial" panose="020B0604020202020204" pitchFamily="34" charset="0"/>
                <a:ea typeface="Calibri" panose="020F0502020204030204" pitchFamily="34" charset="0"/>
                <a:cs typeface="Arial" panose="020B0604020202020204" pitchFamily="34" charset="0"/>
              </a:rPr>
              <a:t> Roma Bhuta, DO, MPH,</a:t>
            </a:r>
            <a:r>
              <a:rPr lang="en-US" sz="3600" kern="100" baseline="30000" dirty="0">
                <a:effectLst/>
                <a:latin typeface="Arial" panose="020B0604020202020204" pitchFamily="34" charset="0"/>
                <a:ea typeface="Calibri" panose="020F0502020204030204" pitchFamily="34" charset="0"/>
                <a:cs typeface="Arial" panose="020B0604020202020204" pitchFamily="34" charset="0"/>
              </a:rPr>
              <a:t>1,2,3</a:t>
            </a:r>
            <a:r>
              <a:rPr lang="en-US" sz="3600" kern="100" dirty="0">
                <a:effectLst/>
                <a:latin typeface="Arial" panose="020B0604020202020204" pitchFamily="34" charset="0"/>
                <a:ea typeface="Calibri" panose="020F0502020204030204" pitchFamily="34" charset="0"/>
                <a:cs typeface="Arial" panose="020B0604020202020204" pitchFamily="34" charset="0"/>
              </a:rPr>
              <a:t> Jennifer Welch, MD,</a:t>
            </a:r>
            <a:r>
              <a:rPr lang="en-US" sz="3600" kern="100" baseline="30000" dirty="0">
                <a:effectLst/>
                <a:latin typeface="Arial" panose="020B0604020202020204" pitchFamily="34" charset="0"/>
                <a:ea typeface="Calibri" panose="020F0502020204030204" pitchFamily="34" charset="0"/>
                <a:cs typeface="Arial" panose="020B0604020202020204" pitchFamily="34" charset="0"/>
              </a:rPr>
              <a:t>1,2</a:t>
            </a:r>
            <a:r>
              <a:rPr lang="en-US" sz="3600" kern="100" dirty="0">
                <a:effectLst/>
                <a:latin typeface="Arial" panose="020B0604020202020204" pitchFamily="34" charset="0"/>
                <a:ea typeface="Calibri" panose="020F0502020204030204" pitchFamily="34" charset="0"/>
                <a:cs typeface="Arial" panose="020B0604020202020204" pitchFamily="34" charset="0"/>
              </a:rPr>
              <a:t> and Suzanne E. McLaughlin, MD, MSc</a:t>
            </a:r>
            <a:r>
              <a:rPr lang="en-US" sz="3600" kern="100" baseline="30000" dirty="0">
                <a:effectLst/>
                <a:latin typeface="Arial" panose="020B0604020202020204" pitchFamily="34" charset="0"/>
                <a:ea typeface="Calibri" panose="020F0502020204030204" pitchFamily="34" charset="0"/>
                <a:cs typeface="Arial" panose="020B0604020202020204" pitchFamily="34" charset="0"/>
              </a:rPr>
              <a:t>1,3</a:t>
            </a:r>
            <a:r>
              <a:rPr lang="en-US" sz="3600" kern="100" dirty="0">
                <a:effectLst/>
                <a:latin typeface="Arial" panose="020B0604020202020204" pitchFamily="34" charset="0"/>
                <a:ea typeface="Calibri" panose="020F0502020204030204" pitchFamily="34" charset="0"/>
                <a:cs typeface="Arial" panose="020B0604020202020204" pitchFamily="34" charset="0"/>
              </a:rPr>
              <a:t> </a:t>
            </a:r>
            <a:endParaRPr lang="en-US" sz="3600" kern="100" baseline="30000" dirty="0">
              <a:effectLst/>
              <a:latin typeface="Arial" panose="020B0604020202020204" pitchFamily="34" charset="0"/>
              <a:ea typeface="Calibri" panose="020F0502020204030204" pitchFamily="34" charset="0"/>
              <a:cs typeface="Arial" panose="020B0604020202020204" pitchFamily="34" charset="0"/>
            </a:endParaRPr>
          </a:p>
          <a:p>
            <a:r>
              <a:rPr lang="en-US" sz="2400" kern="100" baseline="30000" dirty="0">
                <a:solidFill>
                  <a:srgbClr val="212121"/>
                </a:solidFill>
                <a:effectLst/>
                <a:latin typeface="Arial" panose="020B0604020202020204" pitchFamily="34" charset="0"/>
                <a:ea typeface="Calibri" panose="020F0502020204030204" pitchFamily="34" charset="0"/>
                <a:cs typeface="Times New Roman" panose="02020603050405020304" pitchFamily="18" charset="0"/>
              </a:rPr>
              <a:t>1</a:t>
            </a:r>
            <a:r>
              <a:rPr lang="en-US" sz="2400" kern="100" dirty="0">
                <a:solidFill>
                  <a:srgbClr val="212121"/>
                </a:solidFill>
                <a:effectLst/>
                <a:latin typeface="Arial" panose="020B0604020202020204" pitchFamily="34" charset="0"/>
                <a:ea typeface="Calibri" panose="020F0502020204030204" pitchFamily="34" charset="0"/>
                <a:cs typeface="Times New Roman" panose="02020603050405020304" pitchFamily="18" charset="0"/>
              </a:rPr>
              <a:t>Warren Alpert Medical School of Brown University;</a:t>
            </a:r>
            <a:r>
              <a:rPr lang="en-US" sz="2400" kern="100" baseline="30000" dirty="0">
                <a:solidFill>
                  <a:srgbClr val="212121"/>
                </a:solidFill>
                <a:effectLst/>
                <a:latin typeface="Arial" panose="020B0604020202020204" pitchFamily="34" charset="0"/>
                <a:ea typeface="Calibri" panose="020F0502020204030204" pitchFamily="34" charset="0"/>
                <a:cs typeface="Times New Roman" panose="02020603050405020304" pitchFamily="18" charset="0"/>
              </a:rPr>
              <a:t> 2</a:t>
            </a:r>
            <a:r>
              <a:rPr lang="en-US" sz="2400" kern="100" dirty="0">
                <a:solidFill>
                  <a:srgbClr val="212121"/>
                </a:solidFill>
                <a:effectLst/>
                <a:latin typeface="Arial" panose="020B0604020202020204" pitchFamily="34" charset="0"/>
                <a:ea typeface="Calibri" panose="020F0502020204030204" pitchFamily="34" charset="0"/>
                <a:cs typeface="Times New Roman" panose="02020603050405020304" pitchFamily="18" charset="0"/>
              </a:rPr>
              <a:t>Division of Pediatric Hematology-Oncology, Hasbro Children's Hospital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kern="100" dirty="0">
                <a:solidFill>
                  <a:srgbClr val="212121"/>
                </a:solidFill>
                <a:effectLst/>
                <a:latin typeface="Arial" panose="020B0604020202020204" pitchFamily="34" charset="0"/>
                <a:ea typeface="Calibri" panose="020F0502020204030204" pitchFamily="34" charset="0"/>
                <a:cs typeface="Times New Roman" panose="02020603050405020304" pitchFamily="18" charset="0"/>
              </a:rPr>
              <a:t> </a:t>
            </a:r>
            <a:r>
              <a:rPr lang="en-US" sz="2400" kern="100" baseline="30000" dirty="0">
                <a:solidFill>
                  <a:srgbClr val="212121"/>
                </a:solidFill>
                <a:latin typeface="Arial" panose="020B0604020202020204" pitchFamily="34" charset="0"/>
                <a:ea typeface="Calibri" panose="020F0502020204030204" pitchFamily="34" charset="0"/>
                <a:cs typeface="Times New Roman" panose="02020603050405020304" pitchFamily="18" charset="0"/>
              </a:rPr>
              <a:t>3</a:t>
            </a:r>
            <a:r>
              <a:rPr lang="en-US" sz="2400" kern="100" dirty="0">
                <a:effectLst/>
                <a:latin typeface="Arial" panose="020B0604020202020204" pitchFamily="34" charset="0"/>
                <a:ea typeface="Calibri" panose="020F0502020204030204" pitchFamily="34" charset="0"/>
                <a:cs typeface="Times New Roman" panose="02020603050405020304" pitchFamily="18" charset="0"/>
              </a:rPr>
              <a:t>Division of Medicine-Pediatrics, Rhode Island &amp; Hasbro Children’s Hospitals</a:t>
            </a:r>
            <a:endParaRPr lang="en-US" sz="2400" kern="100" dirty="0">
              <a:solidFill>
                <a:srgbClr val="212121"/>
              </a:solidFill>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3600" kern="1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B107CCDC-077B-BE5D-9EE1-97F626180067}"/>
              </a:ext>
            </a:extLst>
          </p:cNvPr>
          <p:cNvGraphicFramePr>
            <a:graphicFrameLocks/>
          </p:cNvGraphicFramePr>
          <p:nvPr>
            <p:extLst>
              <p:ext uri="{D42A27DB-BD31-4B8C-83A1-F6EECF244321}">
                <p14:modId xmlns:p14="http://schemas.microsoft.com/office/powerpoint/2010/main" val="3204450746"/>
              </p:ext>
            </p:extLst>
          </p:nvPr>
        </p:nvGraphicFramePr>
        <p:xfrm>
          <a:off x="15635794" y="12030894"/>
          <a:ext cx="6595021" cy="38291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Chart 22">
            <a:extLst>
              <a:ext uri="{FF2B5EF4-FFF2-40B4-BE49-F238E27FC236}">
                <a16:creationId xmlns:a16="http://schemas.microsoft.com/office/drawing/2014/main" id="{A6189945-DE92-EF23-9CB8-E6F1374CF21B}"/>
              </a:ext>
            </a:extLst>
          </p:cNvPr>
          <p:cNvGraphicFramePr>
            <a:graphicFrameLocks/>
          </p:cNvGraphicFramePr>
          <p:nvPr>
            <p:extLst>
              <p:ext uri="{D42A27DB-BD31-4B8C-83A1-F6EECF244321}">
                <p14:modId xmlns:p14="http://schemas.microsoft.com/office/powerpoint/2010/main" val="156303959"/>
              </p:ext>
            </p:extLst>
          </p:nvPr>
        </p:nvGraphicFramePr>
        <p:xfrm>
          <a:off x="15723375" y="8226866"/>
          <a:ext cx="6507440" cy="3663068"/>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a:extLst>
              <a:ext uri="{FF2B5EF4-FFF2-40B4-BE49-F238E27FC236}">
                <a16:creationId xmlns:a16="http://schemas.microsoft.com/office/drawing/2014/main" id="{DAC4A284-21F2-827B-5F8B-6093F6B1C15C}"/>
              </a:ext>
            </a:extLst>
          </p:cNvPr>
          <p:cNvSpPr txBox="1"/>
          <p:nvPr/>
        </p:nvSpPr>
        <p:spPr>
          <a:xfrm>
            <a:off x="15723375" y="11964369"/>
            <a:ext cx="3134546" cy="383812"/>
          </a:xfrm>
          <a:prstGeom prst="rect">
            <a:avLst/>
          </a:prstGeom>
          <a:solidFill>
            <a:schemeClr val="bg1"/>
          </a:solidFill>
        </p:spPr>
        <p:txBody>
          <a:bodyPr wrap="square" lIns="75301" tIns="37650" rIns="75301" bIns="37650" rtlCol="0">
            <a:spAutoFit/>
          </a:bodyPr>
          <a:lstStyle/>
          <a:p>
            <a:r>
              <a:rPr lang="en-US" sz="2000" b="1" dirty="0">
                <a:latin typeface="+mj-lt"/>
                <a:cs typeface="Arial"/>
              </a:rPr>
              <a:t>Figure 4. </a:t>
            </a:r>
            <a:r>
              <a:rPr lang="en-US" sz="2000" dirty="0">
                <a:latin typeface="+mj-lt"/>
                <a:cs typeface="Arial"/>
              </a:rPr>
              <a:t>Age at Time of Visit</a:t>
            </a:r>
          </a:p>
        </p:txBody>
      </p:sp>
      <p:graphicFrame>
        <p:nvGraphicFramePr>
          <p:cNvPr id="19" name="Chart 18">
            <a:extLst>
              <a:ext uri="{FF2B5EF4-FFF2-40B4-BE49-F238E27FC236}">
                <a16:creationId xmlns:a16="http://schemas.microsoft.com/office/drawing/2014/main" id="{A8E2614F-6482-1704-AF12-942FB1D69AD5}"/>
              </a:ext>
            </a:extLst>
          </p:cNvPr>
          <p:cNvGraphicFramePr>
            <a:graphicFrameLocks/>
          </p:cNvGraphicFramePr>
          <p:nvPr>
            <p:extLst>
              <p:ext uri="{D42A27DB-BD31-4B8C-83A1-F6EECF244321}">
                <p14:modId xmlns:p14="http://schemas.microsoft.com/office/powerpoint/2010/main" val="1721712150"/>
              </p:ext>
            </p:extLst>
          </p:nvPr>
        </p:nvGraphicFramePr>
        <p:xfrm>
          <a:off x="9935024" y="13008076"/>
          <a:ext cx="4636770" cy="281305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6" name="Chart 45">
            <a:extLst>
              <a:ext uri="{FF2B5EF4-FFF2-40B4-BE49-F238E27FC236}">
                <a16:creationId xmlns:a16="http://schemas.microsoft.com/office/drawing/2014/main" id="{5FC63627-4F93-C0B9-DEBF-E47B22E5D7A8}"/>
              </a:ext>
            </a:extLst>
          </p:cNvPr>
          <p:cNvGraphicFramePr>
            <a:graphicFrameLocks/>
          </p:cNvGraphicFramePr>
          <p:nvPr>
            <p:extLst>
              <p:ext uri="{D42A27DB-BD31-4B8C-83A1-F6EECF244321}">
                <p14:modId xmlns:p14="http://schemas.microsoft.com/office/powerpoint/2010/main" val="3994738894"/>
              </p:ext>
            </p:extLst>
          </p:nvPr>
        </p:nvGraphicFramePr>
        <p:xfrm>
          <a:off x="9994519" y="9534820"/>
          <a:ext cx="4517781" cy="2893784"/>
        </p:xfrm>
        <a:graphic>
          <a:graphicData uri="http://schemas.openxmlformats.org/drawingml/2006/chart">
            <c:chart xmlns:c="http://schemas.openxmlformats.org/drawingml/2006/chart" xmlns:r="http://schemas.openxmlformats.org/officeDocument/2006/relationships" r:id="rId7"/>
          </a:graphicData>
        </a:graphic>
      </p:graphicFrame>
      <p:sp>
        <p:nvSpPr>
          <p:cNvPr id="47" name="TextBox 46">
            <a:extLst>
              <a:ext uri="{FF2B5EF4-FFF2-40B4-BE49-F238E27FC236}">
                <a16:creationId xmlns:a16="http://schemas.microsoft.com/office/drawing/2014/main" id="{8D3FEA68-4958-DB88-BA7B-D644C019C755}"/>
              </a:ext>
            </a:extLst>
          </p:cNvPr>
          <p:cNvSpPr txBox="1"/>
          <p:nvPr/>
        </p:nvSpPr>
        <p:spPr>
          <a:xfrm>
            <a:off x="9140593" y="12654184"/>
            <a:ext cx="3493973" cy="400110"/>
          </a:xfrm>
          <a:prstGeom prst="rect">
            <a:avLst/>
          </a:prstGeom>
          <a:noFill/>
        </p:spPr>
        <p:txBody>
          <a:bodyPr wrap="square" rtlCol="0">
            <a:spAutoFit/>
          </a:bodyPr>
          <a:lstStyle/>
          <a:p>
            <a:r>
              <a:rPr lang="en-US" sz="2000" b="1" kern="100" dirty="0">
                <a:effectLst/>
                <a:latin typeface="+mj-lt"/>
                <a:ea typeface="Calibri" panose="020F0502020204030204" pitchFamily="34" charset="0"/>
                <a:cs typeface="Arial" panose="020B0604020202020204" pitchFamily="34" charset="0"/>
              </a:rPr>
              <a:t>Figure 4. </a:t>
            </a:r>
            <a:r>
              <a:rPr lang="en-US" sz="2000" kern="100" dirty="0">
                <a:effectLst/>
                <a:latin typeface="+mj-lt"/>
                <a:ea typeface="Calibri" panose="020F0502020204030204" pitchFamily="34" charset="0"/>
                <a:cs typeface="Arial" panose="020B0604020202020204" pitchFamily="34" charset="0"/>
              </a:rPr>
              <a:t>Gender Distribution</a:t>
            </a:r>
          </a:p>
        </p:txBody>
      </p:sp>
      <p:sp>
        <p:nvSpPr>
          <p:cNvPr id="50" name="Hexagon 49">
            <a:extLst>
              <a:ext uri="{FF2B5EF4-FFF2-40B4-BE49-F238E27FC236}">
                <a16:creationId xmlns:a16="http://schemas.microsoft.com/office/drawing/2014/main" id="{18F7F643-D60A-55D3-7F61-A465330C00CA}"/>
              </a:ext>
            </a:extLst>
          </p:cNvPr>
          <p:cNvSpPr/>
          <p:nvPr/>
        </p:nvSpPr>
        <p:spPr>
          <a:xfrm>
            <a:off x="2343142" y="12309307"/>
            <a:ext cx="1524665" cy="1316736"/>
          </a:xfrm>
          <a:prstGeom prst="hexagon">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51" name="Hexagon 50">
            <a:extLst>
              <a:ext uri="{FF2B5EF4-FFF2-40B4-BE49-F238E27FC236}">
                <a16:creationId xmlns:a16="http://schemas.microsoft.com/office/drawing/2014/main" id="{92F9AD00-8CE3-7E9E-5460-3284A3A4ABE1}"/>
              </a:ext>
            </a:extLst>
          </p:cNvPr>
          <p:cNvSpPr/>
          <p:nvPr/>
        </p:nvSpPr>
        <p:spPr>
          <a:xfrm>
            <a:off x="3545183" y="11650939"/>
            <a:ext cx="1524665" cy="1316736"/>
          </a:xfrm>
          <a:prstGeom prst="hexagon">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a:p>
            <a:pPr algn="ctr"/>
            <a:endParaRPr lang="en-US" sz="1800" dirty="0"/>
          </a:p>
          <a:p>
            <a:pPr algn="ctr"/>
            <a:endParaRPr lang="en-US" sz="1800" dirty="0"/>
          </a:p>
          <a:p>
            <a:pPr algn="ctr"/>
            <a:r>
              <a:rPr lang="en-US" sz="1800" dirty="0"/>
              <a:t>Primary</a:t>
            </a:r>
          </a:p>
          <a:p>
            <a:pPr algn="ctr"/>
            <a:r>
              <a:rPr lang="en-US" sz="1800" dirty="0"/>
              <a:t>care physician</a:t>
            </a:r>
          </a:p>
          <a:p>
            <a:pPr algn="ctr"/>
            <a:endParaRPr lang="en-US" dirty="0"/>
          </a:p>
        </p:txBody>
      </p:sp>
      <p:sp>
        <p:nvSpPr>
          <p:cNvPr id="52" name="Hexagon 51">
            <a:extLst>
              <a:ext uri="{FF2B5EF4-FFF2-40B4-BE49-F238E27FC236}">
                <a16:creationId xmlns:a16="http://schemas.microsoft.com/office/drawing/2014/main" id="{D5B58406-FE57-C74D-5BCB-4EAC69F22047}"/>
              </a:ext>
            </a:extLst>
          </p:cNvPr>
          <p:cNvSpPr/>
          <p:nvPr/>
        </p:nvSpPr>
        <p:spPr>
          <a:xfrm>
            <a:off x="4752171" y="12296780"/>
            <a:ext cx="1524665" cy="1316736"/>
          </a:xfrm>
          <a:prstGeom prst="hexagon">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Hexagon 52">
            <a:extLst>
              <a:ext uri="{FF2B5EF4-FFF2-40B4-BE49-F238E27FC236}">
                <a16:creationId xmlns:a16="http://schemas.microsoft.com/office/drawing/2014/main" id="{F0C419EB-7991-3FF0-0027-3DE4D0147374}"/>
              </a:ext>
            </a:extLst>
          </p:cNvPr>
          <p:cNvSpPr/>
          <p:nvPr/>
        </p:nvSpPr>
        <p:spPr>
          <a:xfrm>
            <a:off x="3545183" y="14268489"/>
            <a:ext cx="1524665" cy="1316736"/>
          </a:xfrm>
          <a:prstGeom prst="hexagon">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Hexagon 53">
            <a:extLst>
              <a:ext uri="{FF2B5EF4-FFF2-40B4-BE49-F238E27FC236}">
                <a16:creationId xmlns:a16="http://schemas.microsoft.com/office/drawing/2014/main" id="{226C2582-3A3E-588D-A424-85ADF7DD8AC3}"/>
              </a:ext>
            </a:extLst>
          </p:cNvPr>
          <p:cNvSpPr/>
          <p:nvPr/>
        </p:nvSpPr>
        <p:spPr>
          <a:xfrm>
            <a:off x="4747224" y="13621884"/>
            <a:ext cx="1524665" cy="1316736"/>
          </a:xfrm>
          <a:prstGeom prst="hexagon">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Hexagon 54">
            <a:extLst>
              <a:ext uri="{FF2B5EF4-FFF2-40B4-BE49-F238E27FC236}">
                <a16:creationId xmlns:a16="http://schemas.microsoft.com/office/drawing/2014/main" id="{A1165EB5-68BB-69F2-67A6-D714278D81A4}"/>
              </a:ext>
            </a:extLst>
          </p:cNvPr>
          <p:cNvSpPr/>
          <p:nvPr/>
        </p:nvSpPr>
        <p:spPr>
          <a:xfrm>
            <a:off x="2343142" y="13615309"/>
            <a:ext cx="1524665" cy="1316736"/>
          </a:xfrm>
          <a:prstGeom prst="hexagon">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30BB1726-5EEE-61CE-DBBD-FDB464257BE1}"/>
              </a:ext>
            </a:extLst>
          </p:cNvPr>
          <p:cNvSpPr txBox="1"/>
          <p:nvPr/>
        </p:nvSpPr>
        <p:spPr>
          <a:xfrm>
            <a:off x="2373231" y="12511198"/>
            <a:ext cx="1475469" cy="923330"/>
          </a:xfrm>
          <a:prstGeom prst="rect">
            <a:avLst/>
          </a:prstGeom>
          <a:noFill/>
        </p:spPr>
        <p:txBody>
          <a:bodyPr wrap="none" rtlCol="0">
            <a:spAutoFit/>
          </a:bodyPr>
          <a:lstStyle/>
          <a:p>
            <a:pPr algn="ctr"/>
            <a:r>
              <a:rPr lang="en-US" sz="1800" dirty="0">
                <a:solidFill>
                  <a:schemeClr val="bg1"/>
                </a:solidFill>
              </a:rPr>
              <a:t>Pediatric</a:t>
            </a:r>
          </a:p>
          <a:p>
            <a:pPr algn="ctr"/>
            <a:r>
              <a:rPr lang="en-US" sz="1800" dirty="0">
                <a:solidFill>
                  <a:schemeClr val="bg1"/>
                </a:solidFill>
              </a:rPr>
              <a:t>hematologist-</a:t>
            </a:r>
          </a:p>
          <a:p>
            <a:pPr algn="ctr"/>
            <a:r>
              <a:rPr lang="en-US" sz="1800" dirty="0">
                <a:solidFill>
                  <a:schemeClr val="bg1"/>
                </a:solidFill>
              </a:rPr>
              <a:t>oncologist </a:t>
            </a:r>
          </a:p>
        </p:txBody>
      </p:sp>
      <p:sp>
        <p:nvSpPr>
          <p:cNvPr id="58" name="TextBox 57">
            <a:extLst>
              <a:ext uri="{FF2B5EF4-FFF2-40B4-BE49-F238E27FC236}">
                <a16:creationId xmlns:a16="http://schemas.microsoft.com/office/drawing/2014/main" id="{3B9ABF9C-F5EC-90FF-A851-B5CC9272B3AF}"/>
              </a:ext>
            </a:extLst>
          </p:cNvPr>
          <p:cNvSpPr txBox="1"/>
          <p:nvPr/>
        </p:nvSpPr>
        <p:spPr>
          <a:xfrm>
            <a:off x="4874691" y="12597541"/>
            <a:ext cx="1289199" cy="646331"/>
          </a:xfrm>
          <a:prstGeom prst="rect">
            <a:avLst/>
          </a:prstGeom>
          <a:noFill/>
        </p:spPr>
        <p:txBody>
          <a:bodyPr wrap="none" rtlCol="0">
            <a:spAutoFit/>
          </a:bodyPr>
          <a:lstStyle/>
          <a:p>
            <a:pPr algn="ctr"/>
            <a:r>
              <a:rPr lang="en-US" sz="1800" dirty="0">
                <a:solidFill>
                  <a:schemeClr val="bg1"/>
                </a:solidFill>
              </a:rPr>
              <a:t>Nurse</a:t>
            </a:r>
          </a:p>
          <a:p>
            <a:pPr algn="ctr"/>
            <a:r>
              <a:rPr lang="en-US" sz="1800" dirty="0">
                <a:solidFill>
                  <a:schemeClr val="bg1"/>
                </a:solidFill>
              </a:rPr>
              <a:t>practitioner</a:t>
            </a:r>
          </a:p>
        </p:txBody>
      </p:sp>
      <p:sp>
        <p:nvSpPr>
          <p:cNvPr id="59" name="TextBox 58">
            <a:extLst>
              <a:ext uri="{FF2B5EF4-FFF2-40B4-BE49-F238E27FC236}">
                <a16:creationId xmlns:a16="http://schemas.microsoft.com/office/drawing/2014/main" id="{EE87ECD5-8443-69DF-0F34-3F00B1BDD5C7}"/>
              </a:ext>
            </a:extLst>
          </p:cNvPr>
          <p:cNvSpPr txBox="1"/>
          <p:nvPr/>
        </p:nvSpPr>
        <p:spPr>
          <a:xfrm>
            <a:off x="2684493" y="13945323"/>
            <a:ext cx="841962" cy="646331"/>
          </a:xfrm>
          <a:prstGeom prst="rect">
            <a:avLst/>
          </a:prstGeom>
          <a:noFill/>
        </p:spPr>
        <p:txBody>
          <a:bodyPr wrap="none" rtlCol="0">
            <a:spAutoFit/>
          </a:bodyPr>
          <a:lstStyle/>
          <a:p>
            <a:pPr algn="ctr"/>
            <a:r>
              <a:rPr lang="en-US" sz="1800" dirty="0">
                <a:solidFill>
                  <a:schemeClr val="bg1"/>
                </a:solidFill>
              </a:rPr>
              <a:t>Social</a:t>
            </a:r>
          </a:p>
          <a:p>
            <a:pPr algn="ctr"/>
            <a:r>
              <a:rPr lang="en-US" sz="1800" dirty="0">
                <a:solidFill>
                  <a:schemeClr val="bg1"/>
                </a:solidFill>
              </a:rPr>
              <a:t>worker</a:t>
            </a:r>
          </a:p>
        </p:txBody>
      </p:sp>
      <p:sp>
        <p:nvSpPr>
          <p:cNvPr id="60" name="TextBox 59">
            <a:extLst>
              <a:ext uri="{FF2B5EF4-FFF2-40B4-BE49-F238E27FC236}">
                <a16:creationId xmlns:a16="http://schemas.microsoft.com/office/drawing/2014/main" id="{3811C744-48A9-1959-743C-B9664CB8CDA8}"/>
              </a:ext>
            </a:extLst>
          </p:cNvPr>
          <p:cNvSpPr txBox="1"/>
          <p:nvPr/>
        </p:nvSpPr>
        <p:spPr>
          <a:xfrm>
            <a:off x="3879153" y="14623822"/>
            <a:ext cx="931345" cy="646331"/>
          </a:xfrm>
          <a:prstGeom prst="rect">
            <a:avLst/>
          </a:prstGeom>
          <a:noFill/>
        </p:spPr>
        <p:txBody>
          <a:bodyPr wrap="none" rtlCol="0">
            <a:spAutoFit/>
          </a:bodyPr>
          <a:lstStyle/>
          <a:p>
            <a:pPr algn="ctr"/>
            <a:r>
              <a:rPr lang="en-US" sz="1800" dirty="0">
                <a:solidFill>
                  <a:schemeClr val="bg1"/>
                </a:solidFill>
              </a:rPr>
              <a:t>Medical</a:t>
            </a:r>
          </a:p>
          <a:p>
            <a:pPr algn="ctr"/>
            <a:r>
              <a:rPr lang="en-US" sz="1800" dirty="0">
                <a:solidFill>
                  <a:schemeClr val="bg1"/>
                </a:solidFill>
              </a:rPr>
              <a:t>student</a:t>
            </a:r>
          </a:p>
        </p:txBody>
      </p:sp>
      <p:sp>
        <p:nvSpPr>
          <p:cNvPr id="61" name="TextBox 60">
            <a:extLst>
              <a:ext uri="{FF2B5EF4-FFF2-40B4-BE49-F238E27FC236}">
                <a16:creationId xmlns:a16="http://schemas.microsoft.com/office/drawing/2014/main" id="{22617DA5-3AD3-0B38-8A0C-0246ECF71604}"/>
              </a:ext>
            </a:extLst>
          </p:cNvPr>
          <p:cNvSpPr txBox="1"/>
          <p:nvPr/>
        </p:nvSpPr>
        <p:spPr>
          <a:xfrm>
            <a:off x="4695364" y="13908513"/>
            <a:ext cx="1640834" cy="646331"/>
          </a:xfrm>
          <a:prstGeom prst="rect">
            <a:avLst/>
          </a:prstGeom>
          <a:noFill/>
        </p:spPr>
        <p:txBody>
          <a:bodyPr wrap="none" rtlCol="0">
            <a:spAutoFit/>
          </a:bodyPr>
          <a:lstStyle/>
          <a:p>
            <a:pPr algn="ctr"/>
            <a:r>
              <a:rPr lang="en-US" sz="1800" dirty="0">
                <a:solidFill>
                  <a:schemeClr val="bg1"/>
                </a:solidFill>
              </a:rPr>
              <a:t>Pediatric</a:t>
            </a:r>
          </a:p>
          <a:p>
            <a:pPr algn="ctr"/>
            <a:r>
              <a:rPr lang="en-US" sz="1800" dirty="0">
                <a:solidFill>
                  <a:schemeClr val="bg1"/>
                </a:solidFill>
              </a:rPr>
              <a:t>endocrinologist</a:t>
            </a:r>
          </a:p>
        </p:txBody>
      </p:sp>
      <p:sp>
        <p:nvSpPr>
          <p:cNvPr id="63" name="TextBox 62">
            <a:extLst>
              <a:ext uri="{FF2B5EF4-FFF2-40B4-BE49-F238E27FC236}">
                <a16:creationId xmlns:a16="http://schemas.microsoft.com/office/drawing/2014/main" id="{9C4DDE54-7D76-CE06-4E26-DAB490369DD7}"/>
              </a:ext>
            </a:extLst>
          </p:cNvPr>
          <p:cNvSpPr txBox="1"/>
          <p:nvPr/>
        </p:nvSpPr>
        <p:spPr>
          <a:xfrm>
            <a:off x="15848054" y="8204988"/>
            <a:ext cx="4109295" cy="383812"/>
          </a:xfrm>
          <a:prstGeom prst="rect">
            <a:avLst/>
          </a:prstGeom>
          <a:solidFill>
            <a:schemeClr val="bg1"/>
          </a:solidFill>
        </p:spPr>
        <p:txBody>
          <a:bodyPr wrap="square" lIns="75301" tIns="37650" rIns="75301" bIns="37650" rtlCol="0">
            <a:spAutoFit/>
          </a:bodyPr>
          <a:lstStyle/>
          <a:p>
            <a:r>
              <a:rPr lang="en-US" sz="2000" b="1" dirty="0">
                <a:latin typeface="+mj-lt"/>
                <a:cs typeface="Arial"/>
              </a:rPr>
              <a:t>Figure 3. </a:t>
            </a:r>
            <a:r>
              <a:rPr lang="en-US" sz="2000" dirty="0">
                <a:latin typeface="+mj-lt"/>
                <a:cs typeface="Arial"/>
              </a:rPr>
              <a:t>Visits per Patient</a:t>
            </a:r>
          </a:p>
        </p:txBody>
      </p:sp>
      <p:graphicFrame>
        <p:nvGraphicFramePr>
          <p:cNvPr id="64" name="Table 63">
            <a:extLst>
              <a:ext uri="{FF2B5EF4-FFF2-40B4-BE49-F238E27FC236}">
                <a16:creationId xmlns:a16="http://schemas.microsoft.com/office/drawing/2014/main" id="{D8DC959E-4F14-C3EA-5914-1986D318745A}"/>
              </a:ext>
            </a:extLst>
          </p:cNvPr>
          <p:cNvGraphicFramePr>
            <a:graphicFrameLocks noGrp="1"/>
          </p:cNvGraphicFramePr>
          <p:nvPr>
            <p:extLst>
              <p:ext uri="{D42A27DB-BD31-4B8C-83A1-F6EECF244321}">
                <p14:modId xmlns:p14="http://schemas.microsoft.com/office/powerpoint/2010/main" val="357810886"/>
              </p:ext>
            </p:extLst>
          </p:nvPr>
        </p:nvGraphicFramePr>
        <p:xfrm>
          <a:off x="9134541" y="16583468"/>
          <a:ext cx="6225634" cy="2462913"/>
        </p:xfrm>
        <a:graphic>
          <a:graphicData uri="http://schemas.openxmlformats.org/drawingml/2006/table">
            <a:tbl>
              <a:tblPr firstRow="1" bandRow="1">
                <a:tableStyleId>{7DF18680-E054-41AD-8BC1-D1AEF772440D}</a:tableStyleId>
              </a:tblPr>
              <a:tblGrid>
                <a:gridCol w="2672756">
                  <a:extLst>
                    <a:ext uri="{9D8B030D-6E8A-4147-A177-3AD203B41FA5}">
                      <a16:colId xmlns:a16="http://schemas.microsoft.com/office/drawing/2014/main" val="3590360001"/>
                    </a:ext>
                  </a:extLst>
                </a:gridCol>
                <a:gridCol w="2294202">
                  <a:extLst>
                    <a:ext uri="{9D8B030D-6E8A-4147-A177-3AD203B41FA5}">
                      <a16:colId xmlns:a16="http://schemas.microsoft.com/office/drawing/2014/main" val="1104946625"/>
                    </a:ext>
                  </a:extLst>
                </a:gridCol>
                <a:gridCol w="1258676">
                  <a:extLst>
                    <a:ext uri="{9D8B030D-6E8A-4147-A177-3AD203B41FA5}">
                      <a16:colId xmlns:a16="http://schemas.microsoft.com/office/drawing/2014/main" val="2378951821"/>
                    </a:ext>
                  </a:extLst>
                </a:gridCol>
              </a:tblGrid>
              <a:tr h="548840">
                <a:tc>
                  <a:txBody>
                    <a:bodyPr/>
                    <a:lstStyle/>
                    <a:p>
                      <a:pPr algn="ctr" fontAlgn="b"/>
                      <a:r>
                        <a:rPr lang="en-US" sz="2400" u="none" strike="noStrike" dirty="0">
                          <a:effectLst/>
                        </a:rPr>
                        <a:t>PCP Specialty</a:t>
                      </a:r>
                      <a:endParaRPr lang="en-US" sz="2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No. of patients</a:t>
                      </a:r>
                      <a:endParaRPr lang="en-US" sz="2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Percent</a:t>
                      </a:r>
                      <a:endParaRPr lang="en-US" sz="2400" b="1" i="0" u="none" strike="noStrike" dirty="0">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48021599"/>
                  </a:ext>
                </a:extLst>
              </a:tr>
              <a:tr h="384697">
                <a:tc>
                  <a:txBody>
                    <a:bodyPr/>
                    <a:lstStyle/>
                    <a:p>
                      <a:pPr algn="l" fontAlgn="b"/>
                      <a:r>
                        <a:rPr lang="en-US" sz="2400" u="none" strike="noStrike" dirty="0">
                          <a:effectLst/>
                        </a:rPr>
                        <a:t>Family Medicine</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47</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30%</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2022934"/>
                  </a:ext>
                </a:extLst>
              </a:tr>
              <a:tr h="384697">
                <a:tc>
                  <a:txBody>
                    <a:bodyPr/>
                    <a:lstStyle/>
                    <a:p>
                      <a:pPr algn="l" fontAlgn="b"/>
                      <a:r>
                        <a:rPr lang="en-US" sz="2400" u="none" strike="noStrike" dirty="0">
                          <a:effectLst/>
                        </a:rPr>
                        <a:t>Pediatrics</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44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28%</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2288412"/>
                  </a:ext>
                </a:extLst>
              </a:tr>
              <a:tr h="384697">
                <a:tc>
                  <a:txBody>
                    <a:bodyPr/>
                    <a:lstStyle/>
                    <a:p>
                      <a:pPr algn="l" fontAlgn="b"/>
                      <a:r>
                        <a:rPr lang="en-US" sz="2400" u="none" strike="noStrike">
                          <a:effectLst/>
                        </a:rPr>
                        <a:t>Internal Medicine</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44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28%</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53235559"/>
                  </a:ext>
                </a:extLst>
              </a:tr>
              <a:tr h="373821">
                <a:tc>
                  <a:txBody>
                    <a:bodyPr/>
                    <a:lstStyle/>
                    <a:p>
                      <a:pPr algn="l" fontAlgn="b"/>
                      <a:r>
                        <a:rPr lang="en-US" sz="2400" u="none" strike="noStrike" dirty="0">
                          <a:effectLst/>
                        </a:rPr>
                        <a:t>Medicine-Pediatrics</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76221359"/>
                  </a:ext>
                </a:extLst>
              </a:tr>
              <a:tr h="384697">
                <a:tc>
                  <a:txBody>
                    <a:bodyPr/>
                    <a:lstStyle/>
                    <a:p>
                      <a:pPr algn="l" fontAlgn="b"/>
                      <a:r>
                        <a:rPr lang="en-US" sz="2400" u="none" strike="noStrike" dirty="0">
                          <a:effectLst/>
                        </a:rPr>
                        <a:t>No PCP</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3612852"/>
                  </a:ext>
                </a:extLst>
              </a:tr>
            </a:tbl>
          </a:graphicData>
        </a:graphic>
      </p:graphicFrame>
      <p:graphicFrame>
        <p:nvGraphicFramePr>
          <p:cNvPr id="65" name="Table 64">
            <a:extLst>
              <a:ext uri="{FF2B5EF4-FFF2-40B4-BE49-F238E27FC236}">
                <a16:creationId xmlns:a16="http://schemas.microsoft.com/office/drawing/2014/main" id="{7EFC9099-D88F-9A83-B8F8-83CCCE47A8A8}"/>
              </a:ext>
            </a:extLst>
          </p:cNvPr>
          <p:cNvGraphicFramePr>
            <a:graphicFrameLocks noGrp="1"/>
          </p:cNvGraphicFramePr>
          <p:nvPr>
            <p:extLst>
              <p:ext uri="{D42A27DB-BD31-4B8C-83A1-F6EECF244321}">
                <p14:modId xmlns:p14="http://schemas.microsoft.com/office/powerpoint/2010/main" val="1180613504"/>
              </p:ext>
            </p:extLst>
          </p:nvPr>
        </p:nvGraphicFramePr>
        <p:xfrm>
          <a:off x="15848054" y="16583468"/>
          <a:ext cx="6382762" cy="2534466"/>
        </p:xfrm>
        <a:graphic>
          <a:graphicData uri="http://schemas.openxmlformats.org/drawingml/2006/table">
            <a:tbl>
              <a:tblPr firstRow="1" bandRow="1">
                <a:tableStyleId>{00A15C55-8517-42AA-B614-E9B94910E393}</a:tableStyleId>
              </a:tblPr>
              <a:tblGrid>
                <a:gridCol w="2175446">
                  <a:extLst>
                    <a:ext uri="{9D8B030D-6E8A-4147-A177-3AD203B41FA5}">
                      <a16:colId xmlns:a16="http://schemas.microsoft.com/office/drawing/2014/main" val="1424263845"/>
                    </a:ext>
                  </a:extLst>
                </a:gridCol>
                <a:gridCol w="2727753">
                  <a:extLst>
                    <a:ext uri="{9D8B030D-6E8A-4147-A177-3AD203B41FA5}">
                      <a16:colId xmlns:a16="http://schemas.microsoft.com/office/drawing/2014/main" val="2940946632"/>
                    </a:ext>
                  </a:extLst>
                </a:gridCol>
                <a:gridCol w="1479563">
                  <a:extLst>
                    <a:ext uri="{9D8B030D-6E8A-4147-A177-3AD203B41FA5}">
                      <a16:colId xmlns:a16="http://schemas.microsoft.com/office/drawing/2014/main" val="365772420"/>
                    </a:ext>
                  </a:extLst>
                </a:gridCol>
              </a:tblGrid>
              <a:tr h="523989">
                <a:tc>
                  <a:txBody>
                    <a:bodyPr/>
                    <a:lstStyle/>
                    <a:p>
                      <a:pPr algn="ctr" fontAlgn="b"/>
                      <a:r>
                        <a:rPr lang="en-US" sz="2400" u="none" strike="noStrike" dirty="0">
                          <a:effectLst/>
                        </a:rPr>
                        <a:t>Vaccine(s)</a:t>
                      </a:r>
                      <a:endParaRPr lang="en-US" sz="2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No. of patients</a:t>
                      </a:r>
                      <a:endParaRPr lang="en-US" sz="2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Percent</a:t>
                      </a:r>
                      <a:endParaRPr lang="en-US" sz="2400" b="1" i="0" u="none" strike="noStrike" dirty="0">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83805287"/>
                  </a:ext>
                </a:extLst>
              </a:tr>
              <a:tr h="442311">
                <a:tc>
                  <a:txBody>
                    <a:bodyPr/>
                    <a:lstStyle/>
                    <a:p>
                      <a:pPr algn="l" fontAlgn="b"/>
                      <a:r>
                        <a:rPr lang="en-US" sz="2400" u="none" strike="noStrike" dirty="0">
                          <a:effectLst/>
                        </a:rPr>
                        <a:t>COVID</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108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70%</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9407383"/>
                  </a:ext>
                </a:extLst>
              </a:tr>
              <a:tr h="442311">
                <a:tc>
                  <a:txBody>
                    <a:bodyPr/>
                    <a:lstStyle/>
                    <a:p>
                      <a:pPr algn="l" fontAlgn="b"/>
                      <a:r>
                        <a:rPr lang="en-US" sz="2400" u="none" strike="noStrike" dirty="0">
                          <a:effectLst/>
                        </a:rPr>
                        <a:t>HPV</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103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66%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85741228"/>
                  </a:ext>
                </a:extLst>
              </a:tr>
              <a:tr h="374153">
                <a:tc>
                  <a:txBody>
                    <a:bodyPr/>
                    <a:lstStyle/>
                    <a:p>
                      <a:pPr algn="l" fontAlgn="b"/>
                      <a:r>
                        <a:rPr lang="en-US" sz="2400" u="none" strike="noStrike" dirty="0">
                          <a:effectLst/>
                        </a:rPr>
                        <a:t>Influenza</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103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66%</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23818617"/>
                  </a:ext>
                </a:extLst>
              </a:tr>
              <a:tr h="374153">
                <a:tc>
                  <a:txBody>
                    <a:bodyPr/>
                    <a:lstStyle/>
                    <a:p>
                      <a:pPr algn="l" fontAlgn="b"/>
                      <a:r>
                        <a:rPr lang="en-US" sz="2400" u="none" strike="noStrike" dirty="0">
                          <a:effectLst/>
                        </a:rPr>
                        <a:t>All three</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75</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48%</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329634"/>
                  </a:ext>
                </a:extLst>
              </a:tr>
              <a:tr h="374153">
                <a:tc>
                  <a:txBody>
                    <a:bodyPr/>
                    <a:lstStyle/>
                    <a:p>
                      <a:pPr algn="l" fontAlgn="b"/>
                      <a:r>
                        <a:rPr lang="en-US" sz="2400" u="none" strike="noStrike" dirty="0">
                          <a:effectLst/>
                        </a:rPr>
                        <a:t>None</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12%</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9940032"/>
                  </a:ext>
                </a:extLst>
              </a:tr>
            </a:tbl>
          </a:graphicData>
        </a:graphic>
      </p:graphicFrame>
      <p:sp>
        <p:nvSpPr>
          <p:cNvPr id="66" name="TextBox 65">
            <a:extLst>
              <a:ext uri="{FF2B5EF4-FFF2-40B4-BE49-F238E27FC236}">
                <a16:creationId xmlns:a16="http://schemas.microsoft.com/office/drawing/2014/main" id="{BE0173DA-E4D4-55C5-CC8A-C4F3D2C7AC22}"/>
              </a:ext>
            </a:extLst>
          </p:cNvPr>
          <p:cNvSpPr txBox="1"/>
          <p:nvPr/>
        </p:nvSpPr>
        <p:spPr>
          <a:xfrm>
            <a:off x="835599" y="15591671"/>
            <a:ext cx="7145555" cy="400110"/>
          </a:xfrm>
          <a:prstGeom prst="rect">
            <a:avLst/>
          </a:prstGeom>
          <a:noFill/>
        </p:spPr>
        <p:txBody>
          <a:bodyPr wrap="square" rtlCol="0">
            <a:spAutoFit/>
          </a:bodyPr>
          <a:lstStyle/>
          <a:p>
            <a:r>
              <a:rPr lang="en-US" sz="2000" b="1" dirty="0">
                <a:latin typeface="+mj-lt"/>
                <a:cs typeface="Arial" panose="020B0604020202020204" pitchFamily="34" charset="0"/>
              </a:rPr>
              <a:t>Figure 1. </a:t>
            </a:r>
            <a:r>
              <a:rPr lang="en-US" sz="2000" dirty="0">
                <a:latin typeface="+mj-lt"/>
                <a:cs typeface="Arial" panose="020B0604020202020204" pitchFamily="34" charset="0"/>
              </a:rPr>
              <a:t>Members of the multidisciplinary survivorship care team. </a:t>
            </a:r>
          </a:p>
        </p:txBody>
      </p:sp>
      <p:sp>
        <p:nvSpPr>
          <p:cNvPr id="67" name="TextBox 66">
            <a:extLst>
              <a:ext uri="{FF2B5EF4-FFF2-40B4-BE49-F238E27FC236}">
                <a16:creationId xmlns:a16="http://schemas.microsoft.com/office/drawing/2014/main" id="{D2F13712-6176-74F4-0F26-C9ECEFB3E192}"/>
              </a:ext>
            </a:extLst>
          </p:cNvPr>
          <p:cNvSpPr txBox="1"/>
          <p:nvPr/>
        </p:nvSpPr>
        <p:spPr>
          <a:xfrm>
            <a:off x="9134541" y="15776689"/>
            <a:ext cx="6113582" cy="691588"/>
          </a:xfrm>
          <a:prstGeom prst="rect">
            <a:avLst/>
          </a:prstGeom>
          <a:noFill/>
        </p:spPr>
        <p:txBody>
          <a:bodyPr wrap="square" lIns="75301" tIns="37650" rIns="75301" bIns="37650" rtlCol="0">
            <a:spAutoFit/>
          </a:bodyPr>
          <a:lstStyle/>
          <a:p>
            <a:r>
              <a:rPr lang="en-US" sz="2000" b="1" dirty="0">
                <a:latin typeface="+mj-lt"/>
                <a:cs typeface="Arial"/>
              </a:rPr>
              <a:t>Table 1. </a:t>
            </a:r>
            <a:r>
              <a:rPr lang="en-US" sz="2000" dirty="0">
                <a:latin typeface="+mj-lt"/>
                <a:cs typeface="Arial"/>
              </a:rPr>
              <a:t>PCPs for unique patients with at least one survivorship visit between ages 18 and 24</a:t>
            </a:r>
          </a:p>
        </p:txBody>
      </p:sp>
      <p:sp>
        <p:nvSpPr>
          <p:cNvPr id="68" name="TextBox 67">
            <a:extLst>
              <a:ext uri="{FF2B5EF4-FFF2-40B4-BE49-F238E27FC236}">
                <a16:creationId xmlns:a16="http://schemas.microsoft.com/office/drawing/2014/main" id="{A9DB5A93-4D6E-0355-5AB3-9686E54D68C5}"/>
              </a:ext>
            </a:extLst>
          </p:cNvPr>
          <p:cNvSpPr txBox="1"/>
          <p:nvPr/>
        </p:nvSpPr>
        <p:spPr>
          <a:xfrm>
            <a:off x="15807371" y="16055426"/>
            <a:ext cx="6423443" cy="383812"/>
          </a:xfrm>
          <a:prstGeom prst="rect">
            <a:avLst/>
          </a:prstGeom>
          <a:noFill/>
        </p:spPr>
        <p:txBody>
          <a:bodyPr wrap="square" lIns="75301" tIns="37650" rIns="75301" bIns="37650" rtlCol="0">
            <a:spAutoFit/>
          </a:bodyPr>
          <a:lstStyle/>
          <a:p>
            <a:r>
              <a:rPr lang="en-US" sz="2000" b="1" dirty="0">
                <a:latin typeface="+mj-lt"/>
                <a:cs typeface="Arial"/>
              </a:rPr>
              <a:t>Table 2. </a:t>
            </a:r>
            <a:r>
              <a:rPr lang="en-US" sz="2000" dirty="0">
                <a:latin typeface="+mj-lt"/>
                <a:cs typeface="Arial"/>
              </a:rPr>
              <a:t>Vaccination rates for patients aged 18-24</a:t>
            </a:r>
          </a:p>
        </p:txBody>
      </p:sp>
      <p:sp>
        <p:nvSpPr>
          <p:cNvPr id="2" name="TextBox 1">
            <a:extLst>
              <a:ext uri="{FF2B5EF4-FFF2-40B4-BE49-F238E27FC236}">
                <a16:creationId xmlns:a16="http://schemas.microsoft.com/office/drawing/2014/main" id="{8419C46C-3A9F-27A0-F9FA-8B204CF9E000}"/>
              </a:ext>
            </a:extLst>
          </p:cNvPr>
          <p:cNvSpPr txBox="1"/>
          <p:nvPr/>
        </p:nvSpPr>
        <p:spPr>
          <a:xfrm>
            <a:off x="23228558" y="17607395"/>
            <a:ext cx="6905551" cy="1968861"/>
          </a:xfrm>
          <a:prstGeom prst="rect">
            <a:avLst/>
          </a:prstGeom>
          <a:noFill/>
        </p:spPr>
        <p:txBody>
          <a:bodyPr wrap="square" lIns="75301" tIns="37650" rIns="75301" bIns="37650" rtlCol="0">
            <a:spAutoFit/>
          </a:bodyPr>
          <a:lstStyle/>
          <a:p>
            <a:pPr marL="376504" indent="-376504" algn="just">
              <a:buFont typeface="Wingdings" charset="2"/>
              <a:buChar char="§"/>
            </a:pPr>
            <a:r>
              <a:rPr lang="en-US" sz="2000" dirty="0">
                <a:cs typeface="Arial"/>
              </a:rPr>
              <a:t>Clear guidelines for vaccinating PYAC survivors available for PCPs to facilitate transition from oncology care</a:t>
            </a:r>
          </a:p>
          <a:p>
            <a:pPr marL="376504" indent="-376504" algn="just">
              <a:buFont typeface="Wingdings" charset="2"/>
              <a:buChar char="§"/>
            </a:pPr>
            <a:r>
              <a:rPr lang="en-US" sz="2000" dirty="0">
                <a:cs typeface="Arial"/>
              </a:rPr>
              <a:t>Expanding to other measures of primary care provision including screenings for hyperlipidemia, diabetes, sexually transmitted infections, depression, and anxiety</a:t>
            </a:r>
          </a:p>
          <a:p>
            <a:pPr marL="376504" indent="-376504" algn="just">
              <a:buFont typeface="Wingdings" charset="2"/>
              <a:buChar char="§"/>
            </a:pPr>
            <a:endParaRPr lang="en-US" sz="2300" dirty="0">
              <a:cs typeface="Arial"/>
            </a:endParaRPr>
          </a:p>
        </p:txBody>
      </p:sp>
      <p:sp>
        <p:nvSpPr>
          <p:cNvPr id="3" name="TextBox 2">
            <a:extLst>
              <a:ext uri="{FF2B5EF4-FFF2-40B4-BE49-F238E27FC236}">
                <a16:creationId xmlns:a16="http://schemas.microsoft.com/office/drawing/2014/main" id="{1A480659-E1D4-4205-1F70-092AFA051742}"/>
              </a:ext>
            </a:extLst>
          </p:cNvPr>
          <p:cNvSpPr txBox="1"/>
          <p:nvPr/>
        </p:nvSpPr>
        <p:spPr>
          <a:xfrm>
            <a:off x="3781309" y="13085763"/>
            <a:ext cx="1047466" cy="1077218"/>
          </a:xfrm>
          <a:prstGeom prst="rect">
            <a:avLst/>
          </a:prstGeom>
          <a:noFill/>
        </p:spPr>
        <p:txBody>
          <a:bodyPr wrap="none" rtlCol="0">
            <a:spAutoFit/>
          </a:bodyPr>
          <a:lstStyle/>
          <a:p>
            <a:pPr algn="ctr"/>
            <a:r>
              <a:rPr lang="en-US" sz="3200" dirty="0"/>
              <a:t>Care </a:t>
            </a:r>
          </a:p>
          <a:p>
            <a:pPr algn="ctr"/>
            <a:r>
              <a:rPr lang="en-US" sz="3200" dirty="0"/>
              <a:t>team</a:t>
            </a:r>
          </a:p>
        </p:txBody>
      </p:sp>
      <p:pic>
        <p:nvPicPr>
          <p:cNvPr id="24" name="Picture 23" descr="A black background with red lines&#10;&#10;Description automatically generated">
            <a:extLst>
              <a:ext uri="{FF2B5EF4-FFF2-40B4-BE49-F238E27FC236}">
                <a16:creationId xmlns:a16="http://schemas.microsoft.com/office/drawing/2014/main" id="{E1D5D840-83B3-5475-8169-909BE6D475D3}"/>
              </a:ext>
            </a:extLst>
          </p:cNvPr>
          <p:cNvPicPr>
            <a:picLocks noChangeAspect="1"/>
          </p:cNvPicPr>
          <p:nvPr/>
        </p:nvPicPr>
        <p:blipFill>
          <a:blip r:embed="rId8"/>
          <a:stretch>
            <a:fillRect/>
          </a:stretch>
        </p:blipFill>
        <p:spPr>
          <a:xfrm>
            <a:off x="23806985" y="1481843"/>
            <a:ext cx="6531981" cy="2336955"/>
          </a:xfrm>
          <a:prstGeom prst="rect">
            <a:avLst/>
          </a:prstGeom>
        </p:spPr>
      </p:pic>
    </p:spTree>
    <p:extLst>
      <p:ext uri="{BB962C8B-B14F-4D97-AF65-F5344CB8AC3E}">
        <p14:creationId xmlns:p14="http://schemas.microsoft.com/office/powerpoint/2010/main" val="412692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5022</TotalTime>
  <Words>1055</Words>
  <Application>Microsoft Macintosh PowerPoint</Application>
  <PresentationFormat>Custom</PresentationFormat>
  <Paragraphs>94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Courier New</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Thais Mather</dc:creator>
  <cp:lastModifiedBy>Wilcox, Emma Hearne</cp:lastModifiedBy>
  <cp:revision>116</cp:revision>
  <dcterms:created xsi:type="dcterms:W3CDTF">2014-10-06T18:04:03Z</dcterms:created>
  <dcterms:modified xsi:type="dcterms:W3CDTF">2024-10-07T18:10:01Z</dcterms:modified>
</cp:coreProperties>
</file>